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handoutMasterIdLst>
    <p:handoutMasterId r:id="rId28"/>
  </p:handoutMasterIdLst>
  <p:sldIdLst>
    <p:sldId id="256" r:id="rId2"/>
    <p:sldId id="257" r:id="rId3"/>
    <p:sldId id="258" r:id="rId4"/>
    <p:sldId id="265" r:id="rId5"/>
    <p:sldId id="283" r:id="rId6"/>
    <p:sldId id="259" r:id="rId7"/>
    <p:sldId id="260" r:id="rId8"/>
    <p:sldId id="261" r:id="rId9"/>
    <p:sldId id="262" r:id="rId10"/>
    <p:sldId id="263" r:id="rId11"/>
    <p:sldId id="264" r:id="rId12"/>
    <p:sldId id="267" r:id="rId13"/>
    <p:sldId id="268" r:id="rId14"/>
    <p:sldId id="269" r:id="rId15"/>
    <p:sldId id="270" r:id="rId16"/>
    <p:sldId id="271" r:id="rId17"/>
    <p:sldId id="278" r:id="rId18"/>
    <p:sldId id="272" r:id="rId19"/>
    <p:sldId id="281" r:id="rId20"/>
    <p:sldId id="273" r:id="rId21"/>
    <p:sldId id="275" r:id="rId22"/>
    <p:sldId id="276" r:id="rId23"/>
    <p:sldId id="277" r:id="rId24"/>
    <p:sldId id="282" r:id="rId25"/>
    <p:sldId id="266" r:id="rId26"/>
  </p:sldIdLst>
  <p:sldSz cx="10058400" cy="7772400"/>
  <p:notesSz cx="6858000" cy="9144000"/>
  <p:defaultTextStyle>
    <a:defPPr>
      <a:defRPr lang="en-US">
        <a:uFillTx/>
      </a:defRPr>
    </a:defPPr>
    <a:lvl1pPr marL="0" algn="l" defTabSz="457200" rtl="0" eaLnBrk="1" latinLnBrk="0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24" userDrawn="1">
          <p15:clr>
            <a:srgbClr val="A4A3A4"/>
          </p15:clr>
        </p15:guide>
        <p15:guide id="2" pos="31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srgbClr val="000000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srgbClr val="000000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srgbClr val="000000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rgbClr val="00000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rgbClr val="00000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E25E649-3F16-4E02-A733-19D2CDBF48F0}" styleName="Medium Style 3 - Accent 1">
    <a:wholeTbl>
      <a:tcTxStyle>
        <a:fontRef idx="minor">
          <a:srgbClr val="00000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rgbClr val="000000"/>
        </a:fontRef>
        <a:schemeClr val="dk1"/>
      </a:tcTxStyle>
      <a:tcStyle>
        <a:tcBdr/>
      </a:tcStyle>
    </a:seCell>
    <a:swCell>
      <a:tcTxStyle b="on">
        <a:fontRef idx="minor">
          <a:srgbClr val="000000"/>
        </a:fontRef>
        <a:schemeClr val="dk1"/>
      </a:tcTxStyle>
      <a:tcStyle>
        <a:tcBdr/>
      </a:tcStyle>
    </a:swCell>
    <a:firstRow>
      <a:tcTxStyle b="on">
        <a:fontRef idx="minor">
          <a:srgbClr val="00000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383" autoAdjust="0"/>
    <p:restoredTop sz="95257"/>
  </p:normalViewPr>
  <p:slideViewPr>
    <p:cSldViewPr snapToGrid="0">
      <p:cViewPr varScale="1">
        <p:scale>
          <a:sx n="104" d="100"/>
          <a:sy n="104" d="100"/>
        </p:scale>
        <p:origin x="1792" y="200"/>
      </p:cViewPr>
      <p:guideLst>
        <p:guide orient="horz" pos="2424"/>
        <p:guide pos="31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97" d="100"/>
          <a:sy n="97" d="100"/>
        </p:scale>
        <p:origin x="3688" y="2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uFillTx/>
              </a:defRPr>
            </a:lvl1pPr>
          </a:lstStyle>
          <a:p>
            <a:endParaRPr lang="en-US">
              <a:uFillTx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uFillTx/>
              </a:defRPr>
            </a:lvl1pPr>
          </a:lstStyle>
          <a:p>
            <a:fld id="{7B738F76-9916-4463-83AF-98235947E277}" type="datetimeFigureOut">
              <a:rPr lang="en-US" smtClean="0">
                <a:uFillTx/>
              </a:rPr>
              <a:t>10/12/21</a:t>
            </a:fld>
            <a:endParaRPr lang="en-US">
              <a:uFillTx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uFillTx/>
              </a:defRPr>
            </a:lvl1pPr>
          </a:lstStyle>
          <a:p>
            <a:endParaRPr lang="en-US">
              <a:uFillTx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uFillTx/>
              </a:defRPr>
            </a:lvl1pPr>
          </a:lstStyle>
          <a:p>
            <a:endParaRPr lang="en-US">
              <a:uFillTx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uFillTx/>
              </a:defRPr>
            </a:lvl1pPr>
          </a:lstStyle>
          <a:p>
            <a:fld id="{F3E8AD5D-1FDE-46FA-8DE9-32257D4CDD8C}" type="datetimeFigureOut">
              <a:rPr lang="en-US" smtClean="0">
                <a:uFillTx/>
              </a:rPr>
              <a:t>10/12/21</a:t>
            </a:fld>
            <a:endParaRPr lang="en-US">
              <a:uFillTx/>
            </a:endParaRP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31925" y="1143000"/>
            <a:ext cx="3994150" cy="3086100"/>
          </a:xfrm>
          <a:prstGeom prst="rect">
            <a:avLst/>
          </a:prstGeom>
          <a:noFill/>
          <a:ln w="12700">
            <a:solidFill>
              <a:srgbClr val="000000"/>
            </a:solidFill>
          </a:ln>
        </p:spPr>
        <p:txBody>
          <a:bodyPr vert="horz" lIns="91440" tIns="45720" rIns="91440" bIns="45720" rtlCol="0" anchor="ctr"/>
          <a:lstStyle/>
          <a:p>
            <a:endParaRPr lang="en-US">
              <a:uFillTx/>
            </a:endParaRPr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>
                <a:uFillTx/>
              </a:rPr>
              <a:t>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uFillTx/>
              </a:defRPr>
            </a:lvl1pPr>
          </a:lstStyle>
          <a:p>
            <a:endParaRPr lang="en-US"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uFillTx/>
              </a:defRPr>
            </a:lvl1pPr>
          </a:lstStyle>
          <a:p>
            <a:fld id="{4FE104F0-92FE-4338-A162-67E37969074A}" type="slidenum">
              <a:rPr lang="en-US" smtClean="0">
                <a:uFillTx/>
              </a:rPr>
              <a:t>‹#›</a:t>
            </a:fld>
            <a:endParaRPr lang="en-US">
              <a:uFillTx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highlight>
                  <a:srgbClr val="FFFFFF"/>
                </a:highlight>
                <a:latin typeface="Quattrocento Sans"/>
                <a:ea typeface="Quattrocento Sans"/>
                <a:cs typeface="Quattrocento Sans"/>
                <a:sym typeface="Quattrocento Sans"/>
              </a:rPr>
              <a:t>Individuals are barraged with numerical information every day, and they form opinions and</a:t>
            </a:r>
            <a:endParaRPr sz="1000">
              <a:highlight>
                <a:srgbClr val="FFFFFF"/>
              </a:highlight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287337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highlight>
                  <a:srgbClr val="FFFFFF"/>
                </a:highlight>
                <a:latin typeface="Quattrocento Sans"/>
                <a:ea typeface="Quattrocento Sans"/>
                <a:cs typeface="Quattrocento Sans"/>
                <a:sym typeface="Quattrocento Sans"/>
              </a:rPr>
              <a:t>take actions based on those data. Businesses and governments make decisions based on data.  </a:t>
            </a:r>
            <a:endParaRPr sz="1000">
              <a:highlight>
                <a:srgbClr val="FFFFFF"/>
              </a:highlight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287337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highlight>
                  <a:srgbClr val="FFFFFF"/>
                </a:highlight>
                <a:latin typeface="Quattrocento Sans"/>
                <a:ea typeface="Quattrocento Sans"/>
                <a:cs typeface="Quattrocento Sans"/>
                <a:sym typeface="Quattrocento Sans"/>
              </a:rPr>
              <a:t>Researchers gather and analyze data in order to in order to improve our understanding of the world.</a:t>
            </a:r>
            <a:endParaRPr sz="1000">
              <a:highlight>
                <a:srgbClr val="FFFFFF"/>
              </a:highlight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287337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highlight>
                <a:srgbClr val="FFFFFF"/>
              </a:highlight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287337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highlight>
                  <a:srgbClr val="FFFFFF"/>
                </a:highlight>
                <a:latin typeface="Quattrocento Sans"/>
                <a:ea typeface="Quattrocento Sans"/>
                <a:cs typeface="Quattrocento Sans"/>
                <a:sym typeface="Quattrocento Sans"/>
              </a:rPr>
              <a:t>graph: age of </a:t>
            </a:r>
            <a:endParaRPr sz="1000">
              <a:highlight>
                <a:srgbClr val="FFFFFF"/>
              </a:highlight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02" name="Google Shape;10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31925" y="1143000"/>
            <a:ext cx="39941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137691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f80f09ceca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31925" y="1143000"/>
            <a:ext cx="39942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f80f09ceca_0_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gf80f09ceca_0_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66534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31925" y="1143000"/>
            <a:ext cx="39941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63264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f80f09ceca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31925" y="1143000"/>
            <a:ext cx="39942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f80f09ceca_0_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gf80f09ceca_0_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347359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f80f09ceca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31925" y="1143000"/>
            <a:ext cx="39941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f80f09ceca_0_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gf80f09ceca_0_3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120471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f80f09ceca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31925" y="1143000"/>
            <a:ext cx="39942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f80f09ceca_0_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gf80f09ceca_0_2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150064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f811bc1795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31925" y="1143000"/>
            <a:ext cx="39941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f811bc1795_0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gf811bc1795_0_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433820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199" y="563239"/>
            <a:ext cx="9148813" cy="2258026"/>
          </a:xfrm>
        </p:spPr>
        <p:txBody>
          <a:bodyPr anchor="b">
            <a:normAutofit/>
          </a:bodyPr>
          <a:lstStyle>
            <a:lvl1pPr marL="0" indent="0" algn="l">
              <a:buFont typeface="+mj-lt"/>
              <a:buNone/>
              <a:defRPr sz="3600" b="1">
                <a:solidFill>
                  <a:schemeClr val="accent1"/>
                </a:solidFill>
                <a:uFillTx/>
              </a:defRPr>
            </a:lvl1pPr>
          </a:lstStyle>
          <a:p>
            <a:r>
              <a:rPr lang="en-US" dirty="0">
                <a:uFillTx/>
              </a:rPr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7199" y="2925617"/>
            <a:ext cx="9148813" cy="187653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spcBef>
                <a:spcPts val="300"/>
              </a:spcBef>
              <a:spcAft>
                <a:spcPts val="300"/>
              </a:spcAft>
              <a:buNone/>
              <a:defRPr sz="1200" i="1" spc="300">
                <a:uFillTx/>
              </a:defRPr>
            </a:lvl1pPr>
            <a:lvl2pPr marL="502920" indent="0" algn="ctr">
              <a:buNone/>
              <a:defRPr sz="2200">
                <a:uFillTx/>
              </a:defRPr>
            </a:lvl2pPr>
            <a:lvl3pPr marL="1005840" indent="0" algn="ctr">
              <a:buNone/>
              <a:defRPr sz="1980">
                <a:uFillTx/>
              </a:defRPr>
            </a:lvl3pPr>
            <a:lvl4pPr marL="1508760" indent="0" algn="ctr">
              <a:buNone/>
              <a:defRPr sz="1760">
                <a:uFillTx/>
              </a:defRPr>
            </a:lvl4pPr>
            <a:lvl5pPr marL="2011680" indent="0" algn="ctr">
              <a:buNone/>
              <a:defRPr sz="1760">
                <a:uFillTx/>
              </a:defRPr>
            </a:lvl5pPr>
            <a:lvl6pPr marL="2514600" indent="0" algn="ctr">
              <a:buNone/>
              <a:defRPr sz="1760">
                <a:uFillTx/>
              </a:defRPr>
            </a:lvl6pPr>
            <a:lvl7pPr marL="3017520" indent="0" algn="ctr">
              <a:buNone/>
              <a:defRPr sz="1760">
                <a:uFillTx/>
              </a:defRPr>
            </a:lvl7pPr>
            <a:lvl8pPr marL="3520440" indent="0" algn="ctr">
              <a:buNone/>
              <a:defRPr sz="1760">
                <a:uFillTx/>
              </a:defRPr>
            </a:lvl8pPr>
            <a:lvl9pPr marL="4023360" indent="0" algn="ctr">
              <a:buNone/>
              <a:defRPr sz="1760">
                <a:uFillTx/>
              </a:defRPr>
            </a:lvl9pPr>
          </a:lstStyle>
          <a:p>
            <a:r>
              <a:rPr lang="en-US" dirty="0">
                <a:uFillTx/>
              </a:rPr>
              <a:t>[MONTH] [DATE], [YEAR]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83AD27-6269-45A9-8038-A7BFF5F78EB9}" type="datetime4">
              <a:rPr lang="en-US" smtClean="0">
                <a:uFillTx/>
              </a:rPr>
              <a:t>October 12, 2021</a:t>
            </a:fld>
            <a:endParaRPr lang="en-US" dirty="0">
              <a:uFillTx/>
            </a:endParaRPr>
          </a:p>
        </p:txBody>
      </p:sp>
      <p:sp>
        <p:nvSpPr>
          <p:cNvPr id="7" name="Rectangle 6"/>
          <p:cNvSpPr>
            <a:spLocks/>
          </p:cNvSpPr>
          <p:nvPr userDrawn="1"/>
        </p:nvSpPr>
        <p:spPr>
          <a:xfrm>
            <a:off x="4114800" y="976184"/>
            <a:ext cx="2125362" cy="2718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uFillTx/>
            </a:endParaRPr>
          </a:p>
        </p:txBody>
      </p:sp>
      <p:pic>
        <p:nvPicPr>
          <p:cNvPr id="6" name="Picture 5" descr="A picture containing sky  Description automatically generated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3189744" y="4906499"/>
            <a:ext cx="5924373" cy="23435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20340" y="3193144"/>
            <a:ext cx="6002555" cy="664495"/>
          </a:xfrm>
        </p:spPr>
        <p:txBody>
          <a:bodyPr anchor="b">
            <a:normAutofit/>
          </a:bodyPr>
          <a:lstStyle>
            <a:lvl1pPr marL="0" indent="0" algn="l">
              <a:buFont typeface="+mj-lt"/>
              <a:buNone/>
              <a:defRPr sz="3600" b="1">
                <a:solidFill>
                  <a:schemeClr val="accent1"/>
                </a:solidFill>
                <a:uFillTx/>
              </a:defRPr>
            </a:lvl1pPr>
          </a:lstStyle>
          <a:p>
            <a:r>
              <a:rPr lang="en-US" dirty="0">
                <a:uFillTx/>
              </a:rPr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720340" y="3806552"/>
            <a:ext cx="6002555" cy="3551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i="1" spc="300">
                <a:uFillTx/>
              </a:defRPr>
            </a:lvl1pPr>
            <a:lvl2pPr marL="502920" indent="0" algn="ctr">
              <a:buNone/>
              <a:defRPr sz="2200">
                <a:uFillTx/>
              </a:defRPr>
            </a:lvl2pPr>
            <a:lvl3pPr marL="1005840" indent="0" algn="ctr">
              <a:buNone/>
              <a:defRPr sz="1980">
                <a:uFillTx/>
              </a:defRPr>
            </a:lvl3pPr>
            <a:lvl4pPr marL="1508760" indent="0" algn="ctr">
              <a:buNone/>
              <a:defRPr sz="1760">
                <a:uFillTx/>
              </a:defRPr>
            </a:lvl4pPr>
            <a:lvl5pPr marL="2011680" indent="0" algn="ctr">
              <a:buNone/>
              <a:defRPr sz="1760">
                <a:uFillTx/>
              </a:defRPr>
            </a:lvl5pPr>
            <a:lvl6pPr marL="2514600" indent="0" algn="ctr">
              <a:buNone/>
              <a:defRPr sz="1760">
                <a:uFillTx/>
              </a:defRPr>
            </a:lvl6pPr>
            <a:lvl7pPr marL="3017520" indent="0" algn="ctr">
              <a:buNone/>
              <a:defRPr sz="1760">
                <a:uFillTx/>
              </a:defRPr>
            </a:lvl7pPr>
            <a:lvl8pPr marL="3520440" indent="0" algn="ctr">
              <a:buNone/>
              <a:defRPr sz="1760">
                <a:uFillTx/>
              </a:defRPr>
            </a:lvl8pPr>
            <a:lvl9pPr marL="4023360" indent="0" algn="ctr">
              <a:buNone/>
              <a:defRPr sz="1760">
                <a:uFillTx/>
              </a:defRPr>
            </a:lvl9pPr>
          </a:lstStyle>
          <a:p>
            <a:r>
              <a:rPr lang="en-US" dirty="0">
                <a:uFillTx/>
              </a:rPr>
              <a:t>CLICK TO EDIT MASTER SUBTITLE STYLE</a:t>
            </a:r>
          </a:p>
        </p:txBody>
      </p:sp>
      <p:sp>
        <p:nvSpPr>
          <p:cNvPr id="8" name="Isosceles Triangle 7"/>
          <p:cNvSpPr>
            <a:spLocks/>
          </p:cNvSpPr>
          <p:nvPr userDrawn="1"/>
        </p:nvSpPr>
        <p:spPr>
          <a:xfrm rot="5400000" flipH="1">
            <a:off x="2212167" y="3596762"/>
            <a:ext cx="407548" cy="279132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uFillTx/>
            </a:endParaRPr>
          </a:p>
        </p:txBody>
      </p:sp>
      <p:sp>
        <p:nvSpPr>
          <p:cNvPr id="7" name="Rectangle 6"/>
          <p:cNvSpPr>
            <a:spLocks/>
          </p:cNvSpPr>
          <p:nvPr userDrawn="1"/>
        </p:nvSpPr>
        <p:spPr>
          <a:xfrm>
            <a:off x="457200" y="3351317"/>
            <a:ext cx="2098307" cy="38501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spc="300" dirty="0">
              <a:uFillTx/>
            </a:endParaRPr>
          </a:p>
        </p:txBody>
      </p:sp>
      <p:sp>
        <p:nvSpPr>
          <p:cNvPr id="9" name="Rectangle 8"/>
          <p:cNvSpPr>
            <a:spLocks/>
          </p:cNvSpPr>
          <p:nvPr userDrawn="1"/>
        </p:nvSpPr>
        <p:spPr>
          <a:xfrm>
            <a:off x="4114800" y="976184"/>
            <a:ext cx="2125362" cy="2718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uFillTx/>
            </a:endParaRP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3351317"/>
            <a:ext cx="2098308" cy="385011"/>
          </a:xfrm>
        </p:spPr>
        <p:txBody>
          <a:bodyPr anchor="ctr">
            <a:norm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900">
                <a:solidFill>
                  <a:schemeClr val="bg1"/>
                </a:solidFill>
                <a:uFillTx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>
                <a:uFillTx/>
              </a:defRPr>
            </a:pPr>
            <a:r>
              <a:rPr kumimoji="0" lang="en-US" sz="900" b="0" i="0" u="none" strike="noStrike" kern="1200" cap="none" spc="3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</a:rPr>
              <a:t>SECTION I</a:t>
            </a:r>
          </a:p>
        </p:txBody>
      </p:sp>
      <p:sp>
        <p:nvSpPr>
          <p:cNvPr id="19" name="Date Placeholder 18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dirty="0">
                <a:uFillTx/>
              </a:rPr>
              <a:t>October 18, 2021</a:t>
            </a:r>
          </a:p>
        </p:txBody>
      </p:sp>
      <p:sp>
        <p:nvSpPr>
          <p:cNvPr id="21" name="Slide Number Placeholder 20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2331785-045B-4B11-B148-1077469B9C9F}" type="slidenum">
              <a:rPr lang="en-US" smtClean="0">
                <a:uFillTx/>
              </a:rPr>
              <a:pPr/>
              <a:t>‹#›</a:t>
            </a:fld>
            <a:endParaRPr lang="en-US" dirty="0">
              <a:uFillTx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  <a:uFillTx/>
              </a:defRPr>
            </a:lvl1pPr>
          </a:lstStyle>
          <a:p>
            <a:r>
              <a:rPr lang="en-US" dirty="0">
                <a:uFillTx/>
              </a:rPr>
              <a:t>Click to edit Master title 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idx="1"/>
          </p:nvPr>
        </p:nvSpPr>
        <p:spPr>
          <a:xfrm>
            <a:off x="457200" y="1786691"/>
            <a:ext cx="9144000" cy="4707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>
                <a:uFillTx/>
              </a:rPr>
              <a:t>Edit Master text styles</a:t>
            </a:r>
          </a:p>
          <a:p>
            <a:pPr lvl="1"/>
            <a:r>
              <a:rPr lang="en-US" dirty="0">
                <a:uFillTx/>
              </a:rPr>
              <a:t>Second level</a:t>
            </a:r>
          </a:p>
          <a:p>
            <a:pPr lvl="2"/>
            <a:r>
              <a:rPr lang="en-US" dirty="0">
                <a:uFillTx/>
              </a:rPr>
              <a:t>Third level</a:t>
            </a:r>
          </a:p>
          <a:p>
            <a:pPr lvl="3"/>
            <a:r>
              <a:rPr lang="en-US" dirty="0">
                <a:uFillTx/>
              </a:rPr>
              <a:t>Fourth level</a:t>
            </a:r>
          </a:p>
          <a:p>
            <a:pPr lvl="4"/>
            <a:r>
              <a:rPr lang="en-US" dirty="0">
                <a:uFillTx/>
              </a:rPr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162149"/>
            <a:ext cx="9144000" cy="400050"/>
          </a:xfrm>
        </p:spPr>
        <p:txBody>
          <a:bodyPr anchor="ctr" anchorCtr="0">
            <a:normAutofit/>
          </a:bodyPr>
          <a:lstStyle>
            <a:lvl1pPr marL="0" marR="0" indent="0" algn="ctr" defTabSz="1019175" rtl="0" eaLnBrk="1" fontAlgn="base" latinLnBrk="0" hangingPunct="1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Wingdings" pitchFamily="2" charset="2"/>
              <a:buNone/>
              <a:defRPr lang="en-US" sz="1200" i="1" kern="1200" spc="300" baseline="0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>
                <a:uFillTx/>
              </a:rPr>
              <a:t>CLICK TO EDIT SUBTITLE STYLE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1E55933E-9E45-4ADC-A741-BC91D10C6712}" type="datetime4">
              <a:rPr lang="en-US" smtClean="0">
                <a:uFillTx/>
              </a:rPr>
              <a:t>October 12, 2021</a:t>
            </a:fld>
            <a:endParaRPr lang="en-US" dirty="0">
              <a:uFillTx/>
            </a:endParaRPr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228600" indent="-228600" defTabSz="1019175">
              <a:lnSpc>
                <a:spcPct val="95000"/>
              </a:lnSpc>
            </a:pPr>
            <a:r>
              <a:rPr lang="en-US">
                <a:uFillTx/>
                <a:cs typeface="Arial" pitchFamily="34" charset="0"/>
              </a:rPr>
              <a:t>Source: The source should go at the bottom of the slide but above notes and footnotes</a:t>
            </a:r>
          </a:p>
          <a:p>
            <a:pPr marL="228600" indent="-228600" defTabSz="1019175">
              <a:lnSpc>
                <a:spcPct val="95000"/>
              </a:lnSpc>
            </a:pPr>
            <a:r>
              <a:rPr lang="en-US">
                <a:uFillTx/>
                <a:cs typeface="Arial" pitchFamily="34" charset="0"/>
              </a:rPr>
              <a:t>Note: Any notes should go at the bottom of the slide below the source but above any footnotes</a:t>
            </a:r>
          </a:p>
          <a:p>
            <a:pPr marL="228600" indent="-228600" defTabSz="1019175">
              <a:lnSpc>
                <a:spcPct val="95000"/>
              </a:lnSpc>
            </a:pPr>
            <a:r>
              <a:rPr lang="en-US">
                <a:uFillTx/>
                <a:cs typeface="Arial" pitchFamily="34" charset="0"/>
              </a:rPr>
              <a:t>1.	Footnotes and sources do not end in periods. For multi-sentence footnotes, periods are used except on the last sentence</a:t>
            </a:r>
          </a:p>
          <a:p>
            <a:pPr marL="228600" indent="-228600" defTabSz="1019175">
              <a:lnSpc>
                <a:spcPct val="95000"/>
              </a:lnSpc>
            </a:pPr>
            <a:r>
              <a:rPr lang="en-US">
                <a:uFillTx/>
                <a:cs typeface="Arial" pitchFamily="34" charset="0"/>
              </a:rPr>
              <a:t>2.	Footnote references should not have parentheses nor have any spaces between the reference number and the text. Multiple footnote references should be separated by a comma and no spaces</a:t>
            </a:r>
            <a:endParaRPr lang="en-US" dirty="0">
              <a:uFillTx/>
            </a:endParaRPr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2331785-045B-4B11-B148-1077469B9C9F}" type="slidenum">
              <a:rPr lang="en-US" smtClean="0">
                <a:uFillTx/>
              </a:rPr>
              <a:pPr/>
              <a:t>‹#›</a:t>
            </a:fld>
            <a:endParaRPr lang="en-US" dirty="0">
              <a:uFillTx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  <a:uFillTx/>
              </a:defRPr>
            </a:lvl1pPr>
          </a:lstStyle>
          <a:p>
            <a:r>
              <a:rPr lang="en-US" dirty="0">
                <a:uFillTx/>
              </a:rPr>
              <a:t>Click to edit Master title 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idx="1"/>
          </p:nvPr>
        </p:nvSpPr>
        <p:spPr>
          <a:xfrm>
            <a:off x="457200" y="1786691"/>
            <a:ext cx="2926080" cy="4707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>
                <a:uFillTx/>
              </a:rPr>
              <a:t>Edit Master text styles</a:t>
            </a:r>
          </a:p>
          <a:p>
            <a:pPr lvl="1"/>
            <a:r>
              <a:rPr lang="en-US" dirty="0">
                <a:uFillTx/>
              </a:rPr>
              <a:t>Second level</a:t>
            </a:r>
          </a:p>
          <a:p>
            <a:pPr lvl="2"/>
            <a:r>
              <a:rPr lang="en-US" dirty="0">
                <a:uFillTx/>
              </a:rPr>
              <a:t>Third level</a:t>
            </a:r>
          </a:p>
          <a:p>
            <a:pPr lvl="3"/>
            <a:r>
              <a:rPr lang="en-US" dirty="0">
                <a:uFillTx/>
              </a:rPr>
              <a:t>Fourth level</a:t>
            </a:r>
          </a:p>
          <a:p>
            <a:pPr lvl="4"/>
            <a:r>
              <a:rPr lang="en-US" dirty="0">
                <a:uFillTx/>
              </a:rPr>
              <a:t>Fifth level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idx="14"/>
          </p:nvPr>
        </p:nvSpPr>
        <p:spPr>
          <a:xfrm>
            <a:off x="6675120" y="1786691"/>
            <a:ext cx="2926080" cy="4707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>
                <a:uFillTx/>
              </a:rPr>
              <a:t>Edit Master text styles</a:t>
            </a:r>
          </a:p>
          <a:p>
            <a:pPr lvl="1"/>
            <a:r>
              <a:rPr lang="en-US" dirty="0">
                <a:uFillTx/>
              </a:rPr>
              <a:t>Second level</a:t>
            </a:r>
          </a:p>
          <a:p>
            <a:pPr lvl="2"/>
            <a:r>
              <a:rPr lang="en-US" dirty="0">
                <a:uFillTx/>
              </a:rPr>
              <a:t>Third level</a:t>
            </a:r>
          </a:p>
          <a:p>
            <a:pPr lvl="3"/>
            <a:r>
              <a:rPr lang="en-US" dirty="0">
                <a:uFillTx/>
              </a:rPr>
              <a:t>Fourth level</a:t>
            </a:r>
          </a:p>
          <a:p>
            <a:pPr lvl="4"/>
            <a:r>
              <a:rPr lang="en-US" dirty="0">
                <a:uFillTx/>
              </a:rPr>
              <a:t>Fifth level</a:t>
            </a:r>
          </a:p>
        </p:txBody>
      </p:sp>
      <p:sp>
        <p:nvSpPr>
          <p:cNvPr id="12" name="Text Placeholder 7"/>
          <p:cNvSpPr>
            <a:spLocks noGrp="1"/>
          </p:cNvSpPr>
          <p:nvPr>
            <p:ph idx="15"/>
          </p:nvPr>
        </p:nvSpPr>
        <p:spPr>
          <a:xfrm>
            <a:off x="3566160" y="1786691"/>
            <a:ext cx="2926080" cy="4707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>
                <a:uFillTx/>
              </a:rPr>
              <a:t>Edit Master text styles</a:t>
            </a:r>
          </a:p>
          <a:p>
            <a:pPr lvl="1"/>
            <a:r>
              <a:rPr lang="en-US" dirty="0">
                <a:uFillTx/>
              </a:rPr>
              <a:t>Second level</a:t>
            </a:r>
          </a:p>
          <a:p>
            <a:pPr lvl="2"/>
            <a:r>
              <a:rPr lang="en-US" dirty="0">
                <a:uFillTx/>
              </a:rPr>
              <a:t>Third level</a:t>
            </a:r>
          </a:p>
          <a:p>
            <a:pPr lvl="3"/>
            <a:r>
              <a:rPr lang="en-US" dirty="0">
                <a:uFillTx/>
              </a:rPr>
              <a:t>Fourth level</a:t>
            </a:r>
          </a:p>
          <a:p>
            <a:pPr lvl="4"/>
            <a:r>
              <a:rPr lang="en-US" dirty="0">
                <a:uFillTx/>
              </a:rPr>
              <a:t>Fifth level</a:t>
            </a:r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162149"/>
            <a:ext cx="9144000" cy="400050"/>
          </a:xfrm>
        </p:spPr>
        <p:txBody>
          <a:bodyPr anchor="ctr" anchorCtr="0">
            <a:normAutofit/>
          </a:bodyPr>
          <a:lstStyle>
            <a:lvl1pPr marL="0" marR="0" indent="0" algn="ctr" defTabSz="1019175" rtl="0" eaLnBrk="1" fontAlgn="base" latinLnBrk="0" hangingPunct="1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Wingdings" pitchFamily="2" charset="2"/>
              <a:buNone/>
              <a:defRPr lang="en-US" sz="1200" i="1" kern="1200" spc="300" baseline="0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>
                <a:uFillTx/>
              </a:rPr>
              <a:t>CLICK TO EDIT SUBTITLE STYLE</a:t>
            </a:r>
          </a:p>
        </p:txBody>
      </p:sp>
      <p:sp>
        <p:nvSpPr>
          <p:cNvPr id="16" name="Date Placeholder 15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618335B0-1ED2-4EA3-B317-FA3B20F4F904}" type="datetime4">
              <a:rPr lang="en-US" smtClean="0">
                <a:uFillTx/>
              </a:rPr>
              <a:t>October 12, 2021</a:t>
            </a:fld>
            <a:endParaRPr lang="en-US" dirty="0">
              <a:uFillTx/>
            </a:endParaRPr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pPr marL="228600" indent="-228600" defTabSz="1019175">
              <a:lnSpc>
                <a:spcPct val="95000"/>
              </a:lnSpc>
            </a:pPr>
            <a:r>
              <a:rPr lang="en-US">
                <a:uFillTx/>
                <a:cs typeface="Arial" pitchFamily="34" charset="0"/>
              </a:rPr>
              <a:t>Source: The source should go at the bottom of the slide but above notes and footnotes</a:t>
            </a:r>
          </a:p>
          <a:p>
            <a:pPr marL="228600" indent="-228600" defTabSz="1019175">
              <a:lnSpc>
                <a:spcPct val="95000"/>
              </a:lnSpc>
            </a:pPr>
            <a:r>
              <a:rPr lang="en-US">
                <a:uFillTx/>
                <a:cs typeface="Arial" pitchFamily="34" charset="0"/>
              </a:rPr>
              <a:t>Note: Any notes should go at the bottom of the slide below the source but above any footnotes</a:t>
            </a:r>
          </a:p>
          <a:p>
            <a:pPr marL="228600" indent="-228600" defTabSz="1019175">
              <a:lnSpc>
                <a:spcPct val="95000"/>
              </a:lnSpc>
            </a:pPr>
            <a:r>
              <a:rPr lang="en-US">
                <a:uFillTx/>
                <a:cs typeface="Arial" pitchFamily="34" charset="0"/>
              </a:rPr>
              <a:t>1.	Footnotes and sources do not end in periods. For multi-sentence footnotes, periods are used except on the last sentence</a:t>
            </a:r>
          </a:p>
          <a:p>
            <a:pPr marL="228600" indent="-228600" defTabSz="1019175">
              <a:lnSpc>
                <a:spcPct val="95000"/>
              </a:lnSpc>
            </a:pPr>
            <a:r>
              <a:rPr lang="en-US">
                <a:uFillTx/>
                <a:cs typeface="Arial" pitchFamily="34" charset="0"/>
              </a:rPr>
              <a:t>2.	Footnote references should not have parentheses nor have any spaces between the reference number and the text. Multiple footnote references should be separated by a comma and no spaces</a:t>
            </a:r>
            <a:endParaRPr lang="en-US" dirty="0">
              <a:uFillTx/>
            </a:endParaRP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22331785-045B-4B11-B148-1077469B9C9F}" type="slidenum">
              <a:rPr lang="en-US" smtClean="0">
                <a:uFillTx/>
              </a:rPr>
              <a:pPr/>
              <a:t>‹#›</a:t>
            </a:fld>
            <a:endParaRPr lang="en-US" dirty="0">
              <a:uFillTx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  <a:uFillTx/>
              </a:defRPr>
            </a:lvl1pPr>
          </a:lstStyle>
          <a:p>
            <a:r>
              <a:rPr lang="en-US" dirty="0">
                <a:uFillTx/>
              </a:rPr>
              <a:t>Click to edit Master title 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idx="1"/>
          </p:nvPr>
        </p:nvSpPr>
        <p:spPr>
          <a:xfrm>
            <a:off x="457200" y="1786691"/>
            <a:ext cx="9144000" cy="22402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>
                <a:uFillTx/>
              </a:rPr>
              <a:t>Edit Master text styles</a:t>
            </a:r>
          </a:p>
          <a:p>
            <a:pPr lvl="1"/>
            <a:r>
              <a:rPr lang="en-US" dirty="0">
                <a:uFillTx/>
              </a:rPr>
              <a:t>Second level</a:t>
            </a:r>
          </a:p>
          <a:p>
            <a:pPr lvl="2"/>
            <a:r>
              <a:rPr lang="en-US" dirty="0">
                <a:uFillTx/>
              </a:rPr>
              <a:t>Third level</a:t>
            </a:r>
          </a:p>
          <a:p>
            <a:pPr lvl="3"/>
            <a:r>
              <a:rPr lang="en-US" dirty="0">
                <a:uFillTx/>
              </a:rPr>
              <a:t>Fourth level</a:t>
            </a:r>
          </a:p>
          <a:p>
            <a:pPr lvl="4"/>
            <a:r>
              <a:rPr lang="en-US" dirty="0">
                <a:uFillTx/>
              </a:rPr>
              <a:t>Fifth level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idx="14"/>
          </p:nvPr>
        </p:nvSpPr>
        <p:spPr>
          <a:xfrm>
            <a:off x="457200" y="4269745"/>
            <a:ext cx="9144000" cy="22402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>
                <a:uFillTx/>
              </a:rPr>
              <a:t>Edit Master text styles</a:t>
            </a:r>
          </a:p>
          <a:p>
            <a:pPr lvl="1"/>
            <a:r>
              <a:rPr lang="en-US" dirty="0">
                <a:uFillTx/>
              </a:rPr>
              <a:t>Second level</a:t>
            </a:r>
          </a:p>
          <a:p>
            <a:pPr lvl="2"/>
            <a:r>
              <a:rPr lang="en-US" dirty="0">
                <a:uFillTx/>
              </a:rPr>
              <a:t>Third level</a:t>
            </a:r>
          </a:p>
          <a:p>
            <a:pPr lvl="3"/>
            <a:r>
              <a:rPr lang="en-US" dirty="0">
                <a:uFillTx/>
              </a:rPr>
              <a:t>Fourth level</a:t>
            </a:r>
          </a:p>
          <a:p>
            <a:pPr lvl="4"/>
            <a:r>
              <a:rPr lang="en-US" dirty="0">
                <a:uFillTx/>
              </a:rPr>
              <a:t>Fifth level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162149"/>
            <a:ext cx="9144000" cy="40005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lang="en-US" sz="1200" i="1" kern="1200" spc="300" baseline="0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ctr" defTabSz="1019175" rtl="0" eaLnBrk="1" fontAlgn="base" latinLnBrk="0" hangingPunct="1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Wingdings" pitchFamily="2" charset="2"/>
              <a:buNone/>
            </a:pPr>
            <a:r>
              <a:rPr lang="en-US" dirty="0">
                <a:uFillTx/>
              </a:rPr>
              <a:t>CLICK TO EDIT SUBTITLE STYLE</a:t>
            </a:r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5BD4BCC2-EDF2-40BF-8B63-0009A1245D03}" type="datetime4">
              <a:rPr lang="en-US" smtClean="0">
                <a:uFillTx/>
              </a:rPr>
              <a:t>October 12, 2021</a:t>
            </a:fld>
            <a:endParaRPr lang="en-US" dirty="0">
              <a:uFillTx/>
            </a:endParaRPr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marL="228600" indent="-228600" defTabSz="1019175">
              <a:lnSpc>
                <a:spcPct val="95000"/>
              </a:lnSpc>
            </a:pPr>
            <a:r>
              <a:rPr lang="en-US">
                <a:uFillTx/>
                <a:cs typeface="Arial" pitchFamily="34" charset="0"/>
              </a:rPr>
              <a:t>Source: The source should go at the bottom of the slide but above notes and footnotes</a:t>
            </a:r>
          </a:p>
          <a:p>
            <a:pPr marL="228600" indent="-228600" defTabSz="1019175">
              <a:lnSpc>
                <a:spcPct val="95000"/>
              </a:lnSpc>
            </a:pPr>
            <a:r>
              <a:rPr lang="en-US">
                <a:uFillTx/>
                <a:cs typeface="Arial" pitchFamily="34" charset="0"/>
              </a:rPr>
              <a:t>Note: Any notes should go at the bottom of the slide below the source but above any footnotes</a:t>
            </a:r>
          </a:p>
          <a:p>
            <a:pPr marL="228600" indent="-228600" defTabSz="1019175">
              <a:lnSpc>
                <a:spcPct val="95000"/>
              </a:lnSpc>
            </a:pPr>
            <a:r>
              <a:rPr lang="en-US">
                <a:uFillTx/>
                <a:cs typeface="Arial" pitchFamily="34" charset="0"/>
              </a:rPr>
              <a:t>1.	Footnotes and sources do not end in periods. For multi-sentence footnotes, periods are used except on the last sentence</a:t>
            </a:r>
          </a:p>
          <a:p>
            <a:pPr marL="228600" indent="-228600" defTabSz="1019175">
              <a:lnSpc>
                <a:spcPct val="95000"/>
              </a:lnSpc>
            </a:pPr>
            <a:r>
              <a:rPr lang="en-US">
                <a:uFillTx/>
                <a:cs typeface="Arial" pitchFamily="34" charset="0"/>
              </a:rPr>
              <a:t>2.	Footnote references should not have parentheses nor have any spaces between the reference number and the text. Multiple footnote references should be separated by a comma and no spaces</a:t>
            </a:r>
            <a:endParaRPr lang="en-US" dirty="0">
              <a:uFillTx/>
            </a:endParaRP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2331785-045B-4B11-B148-1077469B9C9F}" type="slidenum">
              <a:rPr lang="en-US" smtClean="0">
                <a:uFillTx/>
              </a:rPr>
              <a:pPr/>
              <a:t>‹#›</a:t>
            </a:fld>
            <a:endParaRPr lang="en-US" dirty="0">
              <a:uFillTx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  <a:uFillTx/>
              </a:defRPr>
            </a:lvl1pPr>
          </a:lstStyle>
          <a:p>
            <a:r>
              <a:rPr lang="en-US" dirty="0">
                <a:uFillTx/>
              </a:rPr>
              <a:t>Click to edit Master title 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idx="1"/>
          </p:nvPr>
        </p:nvSpPr>
        <p:spPr>
          <a:xfrm>
            <a:off x="457200" y="1786690"/>
            <a:ext cx="4423719" cy="22402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>
                <a:uFillTx/>
              </a:rPr>
              <a:t>Edit Master text styles</a:t>
            </a:r>
          </a:p>
          <a:p>
            <a:pPr lvl="1"/>
            <a:r>
              <a:rPr lang="en-US" dirty="0">
                <a:uFillTx/>
              </a:rPr>
              <a:t>Second level</a:t>
            </a:r>
          </a:p>
          <a:p>
            <a:pPr lvl="2"/>
            <a:r>
              <a:rPr lang="en-US" dirty="0">
                <a:uFillTx/>
              </a:rPr>
              <a:t>Third level</a:t>
            </a:r>
          </a:p>
          <a:p>
            <a:pPr lvl="3"/>
            <a:r>
              <a:rPr lang="en-US" dirty="0">
                <a:uFillTx/>
              </a:rPr>
              <a:t>Fourth level</a:t>
            </a:r>
          </a:p>
          <a:p>
            <a:pPr lvl="4"/>
            <a:r>
              <a:rPr lang="en-US" dirty="0">
                <a:uFillTx/>
              </a:rPr>
              <a:t>Fifth level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idx="14"/>
          </p:nvPr>
        </p:nvSpPr>
        <p:spPr>
          <a:xfrm>
            <a:off x="5177481" y="1786690"/>
            <a:ext cx="4423719" cy="22402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>
                <a:uFillTx/>
              </a:rPr>
              <a:t>Edit Master text styles</a:t>
            </a:r>
          </a:p>
          <a:p>
            <a:pPr lvl="1"/>
            <a:r>
              <a:rPr lang="en-US" dirty="0">
                <a:uFillTx/>
              </a:rPr>
              <a:t>Second level</a:t>
            </a:r>
          </a:p>
          <a:p>
            <a:pPr lvl="2"/>
            <a:r>
              <a:rPr lang="en-US" dirty="0">
                <a:uFillTx/>
              </a:rPr>
              <a:t>Third level</a:t>
            </a:r>
          </a:p>
          <a:p>
            <a:pPr lvl="3"/>
            <a:r>
              <a:rPr lang="en-US" dirty="0">
                <a:uFillTx/>
              </a:rPr>
              <a:t>Fourth level</a:t>
            </a:r>
          </a:p>
          <a:p>
            <a:pPr lvl="4"/>
            <a:r>
              <a:rPr lang="en-US" dirty="0">
                <a:uFillTx/>
              </a:rPr>
              <a:t>Fifth level</a:t>
            </a:r>
          </a:p>
        </p:txBody>
      </p:sp>
      <p:sp>
        <p:nvSpPr>
          <p:cNvPr id="12" name="Text Placeholder 7"/>
          <p:cNvSpPr>
            <a:spLocks noGrp="1"/>
          </p:cNvSpPr>
          <p:nvPr>
            <p:ph idx="16"/>
          </p:nvPr>
        </p:nvSpPr>
        <p:spPr>
          <a:xfrm>
            <a:off x="457200" y="4269746"/>
            <a:ext cx="4423719" cy="22402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>
                <a:uFillTx/>
              </a:rPr>
              <a:t>Edit Master text styles</a:t>
            </a:r>
          </a:p>
          <a:p>
            <a:pPr lvl="1"/>
            <a:r>
              <a:rPr lang="en-US" dirty="0">
                <a:uFillTx/>
              </a:rPr>
              <a:t>Second level</a:t>
            </a:r>
          </a:p>
          <a:p>
            <a:pPr lvl="2"/>
            <a:r>
              <a:rPr lang="en-US" dirty="0">
                <a:uFillTx/>
              </a:rPr>
              <a:t>Third level</a:t>
            </a:r>
          </a:p>
          <a:p>
            <a:pPr lvl="3"/>
            <a:r>
              <a:rPr lang="en-US" dirty="0">
                <a:uFillTx/>
              </a:rPr>
              <a:t>Fourth level</a:t>
            </a:r>
          </a:p>
          <a:p>
            <a:pPr lvl="4"/>
            <a:r>
              <a:rPr lang="en-US" dirty="0">
                <a:uFillTx/>
              </a:rPr>
              <a:t>Fifth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idx="17"/>
          </p:nvPr>
        </p:nvSpPr>
        <p:spPr>
          <a:xfrm>
            <a:off x="5177481" y="4269746"/>
            <a:ext cx="4423719" cy="22402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>
                <a:uFillTx/>
              </a:rPr>
              <a:t>Edit Master text styles</a:t>
            </a:r>
          </a:p>
          <a:p>
            <a:pPr lvl="1"/>
            <a:r>
              <a:rPr lang="en-US" dirty="0">
                <a:uFillTx/>
              </a:rPr>
              <a:t>Second level</a:t>
            </a:r>
          </a:p>
          <a:p>
            <a:pPr lvl="2"/>
            <a:r>
              <a:rPr lang="en-US" dirty="0">
                <a:uFillTx/>
              </a:rPr>
              <a:t>Third level</a:t>
            </a:r>
          </a:p>
          <a:p>
            <a:pPr lvl="3"/>
            <a:r>
              <a:rPr lang="en-US" dirty="0">
                <a:uFillTx/>
              </a:rPr>
              <a:t>Fourth level</a:t>
            </a:r>
          </a:p>
          <a:p>
            <a:pPr lvl="4"/>
            <a:r>
              <a:rPr lang="en-US" dirty="0">
                <a:uFillTx/>
              </a:rPr>
              <a:t>Fifth level</a:t>
            </a:r>
          </a:p>
        </p:txBody>
      </p:sp>
      <p:sp>
        <p:nvSpPr>
          <p:cNvPr id="14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162149"/>
            <a:ext cx="9144000" cy="40005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lang="en-US" sz="1200" i="1" kern="1200" spc="300" baseline="0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ctr" defTabSz="1019175" rtl="0" eaLnBrk="1" fontAlgn="base" latinLnBrk="0" hangingPunct="1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Wingdings" pitchFamily="2" charset="2"/>
              <a:buNone/>
            </a:pPr>
            <a:r>
              <a:rPr lang="en-US" dirty="0">
                <a:uFillTx/>
              </a:rPr>
              <a:t>CLICK TO EDIT SUBTITLE STYLE</a:t>
            </a:r>
          </a:p>
        </p:txBody>
      </p:sp>
      <p:sp>
        <p:nvSpPr>
          <p:cNvPr id="17" name="Date Placeholder 16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2215C8B8-F94F-49F1-9D66-3C0ADB103C0B}" type="datetime4">
              <a:rPr lang="en-US" smtClean="0">
                <a:uFillTx/>
              </a:rPr>
              <a:t>October 12, 2021</a:t>
            </a:fld>
            <a:endParaRPr lang="en-US" dirty="0">
              <a:uFillTx/>
            </a:endParaRPr>
          </a:p>
        </p:txBody>
      </p:sp>
      <p:sp>
        <p:nvSpPr>
          <p:cNvPr id="18" name="Footer Placeholder 17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pPr marL="228600" indent="-228600" defTabSz="1019175">
              <a:lnSpc>
                <a:spcPct val="95000"/>
              </a:lnSpc>
            </a:pPr>
            <a:r>
              <a:rPr lang="en-US">
                <a:uFillTx/>
                <a:cs typeface="Arial" pitchFamily="34" charset="0"/>
              </a:rPr>
              <a:t>Source: The source should go at the bottom of the slide but above notes and footnotes</a:t>
            </a:r>
          </a:p>
          <a:p>
            <a:pPr marL="228600" indent="-228600" defTabSz="1019175">
              <a:lnSpc>
                <a:spcPct val="95000"/>
              </a:lnSpc>
            </a:pPr>
            <a:r>
              <a:rPr lang="en-US">
                <a:uFillTx/>
                <a:cs typeface="Arial" pitchFamily="34" charset="0"/>
              </a:rPr>
              <a:t>Note: Any notes should go at the bottom of the slide below the source but above any footnotes</a:t>
            </a:r>
          </a:p>
          <a:p>
            <a:pPr marL="228600" indent="-228600" defTabSz="1019175">
              <a:lnSpc>
                <a:spcPct val="95000"/>
              </a:lnSpc>
            </a:pPr>
            <a:r>
              <a:rPr lang="en-US">
                <a:uFillTx/>
                <a:cs typeface="Arial" pitchFamily="34" charset="0"/>
              </a:rPr>
              <a:t>1.	Footnotes and sources do not end in periods. For multi-sentence footnotes, periods are used except on the last sentence</a:t>
            </a:r>
          </a:p>
          <a:p>
            <a:pPr marL="228600" indent="-228600" defTabSz="1019175">
              <a:lnSpc>
                <a:spcPct val="95000"/>
              </a:lnSpc>
            </a:pPr>
            <a:r>
              <a:rPr lang="en-US">
                <a:uFillTx/>
                <a:cs typeface="Arial" pitchFamily="34" charset="0"/>
              </a:rPr>
              <a:t>2.	Footnote references should not have parentheses nor have any spaces between the reference number and the text. Multiple footnote references should be separated by a comma and no spaces</a:t>
            </a:r>
            <a:endParaRPr lang="en-US" dirty="0">
              <a:uFillTx/>
            </a:endParaRPr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22331785-045B-4B11-B148-1077469B9C9F}" type="slidenum">
              <a:rPr lang="en-US" smtClean="0">
                <a:uFillTx/>
              </a:rPr>
              <a:pPr/>
              <a:t>‹#›</a:t>
            </a:fld>
            <a:endParaRPr lang="en-US" dirty="0">
              <a:uFillTx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  <a:uFillTx/>
              </a:defRPr>
            </a:lvl1pPr>
          </a:lstStyle>
          <a:p>
            <a:r>
              <a:rPr lang="en-US" dirty="0">
                <a:uFillTx/>
              </a:rPr>
              <a:t>Click to edit Master title 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idx="1"/>
          </p:nvPr>
        </p:nvSpPr>
        <p:spPr>
          <a:xfrm>
            <a:off x="457200" y="1786691"/>
            <a:ext cx="4423719" cy="4707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>
                <a:uFillTx/>
              </a:rPr>
              <a:t>Edit Master text styles</a:t>
            </a:r>
          </a:p>
          <a:p>
            <a:pPr lvl="1"/>
            <a:r>
              <a:rPr lang="en-US" dirty="0">
                <a:uFillTx/>
              </a:rPr>
              <a:t>Second level</a:t>
            </a:r>
          </a:p>
          <a:p>
            <a:pPr lvl="2"/>
            <a:r>
              <a:rPr lang="en-US" dirty="0">
                <a:uFillTx/>
              </a:rPr>
              <a:t>Third level</a:t>
            </a:r>
          </a:p>
          <a:p>
            <a:pPr lvl="3"/>
            <a:r>
              <a:rPr lang="en-US" dirty="0">
                <a:uFillTx/>
              </a:rPr>
              <a:t>Fourth level</a:t>
            </a:r>
          </a:p>
          <a:p>
            <a:pPr lvl="4"/>
            <a:r>
              <a:rPr lang="en-US" dirty="0">
                <a:uFillTx/>
              </a:rPr>
              <a:t>Fifth level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idx="14"/>
          </p:nvPr>
        </p:nvSpPr>
        <p:spPr>
          <a:xfrm>
            <a:off x="5177481" y="1786691"/>
            <a:ext cx="4423719" cy="4707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>
                <a:uFillTx/>
              </a:rPr>
              <a:t>Edit Master text styles</a:t>
            </a:r>
          </a:p>
          <a:p>
            <a:pPr lvl="1"/>
            <a:r>
              <a:rPr lang="en-US" dirty="0">
                <a:uFillTx/>
              </a:rPr>
              <a:t>Second level</a:t>
            </a:r>
          </a:p>
          <a:p>
            <a:pPr lvl="2"/>
            <a:r>
              <a:rPr lang="en-US" dirty="0">
                <a:uFillTx/>
              </a:rPr>
              <a:t>Third level</a:t>
            </a:r>
          </a:p>
          <a:p>
            <a:pPr lvl="3"/>
            <a:r>
              <a:rPr lang="en-US" dirty="0">
                <a:uFillTx/>
              </a:rPr>
              <a:t>Fourth level</a:t>
            </a:r>
          </a:p>
          <a:p>
            <a:pPr lvl="4"/>
            <a:r>
              <a:rPr lang="en-US" dirty="0">
                <a:uFillTx/>
              </a:rPr>
              <a:t>Fifth level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162149"/>
            <a:ext cx="9144000" cy="40005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lang="en-US" sz="1200" i="1" kern="1200" spc="300" baseline="0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ctr" defTabSz="1019175" rtl="0" eaLnBrk="1" fontAlgn="base" latinLnBrk="0" hangingPunct="1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Wingdings" pitchFamily="2" charset="2"/>
              <a:buNone/>
            </a:pPr>
            <a:r>
              <a:rPr lang="en-US" dirty="0">
                <a:uFillTx/>
              </a:rPr>
              <a:t>CLICK TO EDIT SUBTITLE STYLE</a:t>
            </a:r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F2B56A5F-2888-4F4B-9548-3DFBBD9AE331}" type="datetime4">
              <a:rPr lang="en-US" smtClean="0">
                <a:uFillTx/>
              </a:rPr>
              <a:t>October 12, 2021</a:t>
            </a:fld>
            <a:endParaRPr lang="en-US" dirty="0">
              <a:uFillTx/>
            </a:endParaRPr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marL="228600" indent="-228600" defTabSz="1019175">
              <a:lnSpc>
                <a:spcPct val="95000"/>
              </a:lnSpc>
            </a:pPr>
            <a:r>
              <a:rPr lang="en-US">
                <a:uFillTx/>
                <a:cs typeface="Arial" pitchFamily="34" charset="0"/>
              </a:rPr>
              <a:t>Source: The source should go at the bottom of the slide but above notes and footnotes</a:t>
            </a:r>
          </a:p>
          <a:p>
            <a:pPr marL="228600" indent="-228600" defTabSz="1019175">
              <a:lnSpc>
                <a:spcPct val="95000"/>
              </a:lnSpc>
            </a:pPr>
            <a:r>
              <a:rPr lang="en-US">
                <a:uFillTx/>
                <a:cs typeface="Arial" pitchFamily="34" charset="0"/>
              </a:rPr>
              <a:t>Note: Any notes should go at the bottom of the slide below the source but above any footnotes</a:t>
            </a:r>
          </a:p>
          <a:p>
            <a:pPr marL="228600" indent="-228600" defTabSz="1019175">
              <a:lnSpc>
                <a:spcPct val="95000"/>
              </a:lnSpc>
            </a:pPr>
            <a:r>
              <a:rPr lang="en-US">
                <a:uFillTx/>
                <a:cs typeface="Arial" pitchFamily="34" charset="0"/>
              </a:rPr>
              <a:t>1.	Footnotes and sources do not end in periods. For multi-sentence footnotes, periods are used except on the last sentence</a:t>
            </a:r>
          </a:p>
          <a:p>
            <a:pPr marL="228600" indent="-228600" defTabSz="1019175">
              <a:lnSpc>
                <a:spcPct val="95000"/>
              </a:lnSpc>
            </a:pPr>
            <a:r>
              <a:rPr lang="en-US">
                <a:uFillTx/>
                <a:cs typeface="Arial" pitchFamily="34" charset="0"/>
              </a:rPr>
              <a:t>2.	Footnote references should not have parentheses nor have any spaces between the reference number and the text. Multiple footnote references should be separated by a comma and no spaces</a:t>
            </a:r>
            <a:endParaRPr lang="en-US" dirty="0">
              <a:uFillTx/>
            </a:endParaRP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2331785-045B-4B11-B148-1077469B9C9F}" type="slidenum">
              <a:rPr lang="en-US" smtClean="0">
                <a:uFillTx/>
              </a:rPr>
              <a:pPr/>
              <a:t>‹#›</a:t>
            </a:fld>
            <a:endParaRPr lang="en-US" dirty="0">
              <a:uFillTx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5_Custom Layou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3"/>
          <p:cNvSpPr txBox="1">
            <a:spLocks noGrp="1"/>
          </p:cNvSpPr>
          <p:nvPr>
            <p:ph type="title"/>
          </p:nvPr>
        </p:nvSpPr>
        <p:spPr>
          <a:xfrm>
            <a:off x="457200" y="633071"/>
            <a:ext cx="9144000" cy="5198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attrocento Sans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13"/>
          <p:cNvSpPr txBox="1">
            <a:spLocks noGrp="1"/>
          </p:cNvSpPr>
          <p:nvPr>
            <p:ph type="body" idx="1"/>
          </p:nvPr>
        </p:nvSpPr>
        <p:spPr>
          <a:xfrm>
            <a:off x="457200" y="1786691"/>
            <a:ext cx="9144000" cy="47076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■"/>
              <a:defRPr/>
            </a:lvl1pPr>
            <a:lvl2pPr marL="914400" lvl="1" indent="-3429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▶"/>
              <a:defRPr/>
            </a:lvl2pPr>
            <a:lvl3pPr marL="1371600" lvl="2" indent="-3429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●"/>
              <a:defRPr/>
            </a:lvl3pPr>
            <a:lvl4pPr marL="1828800" lvl="3" indent="-3429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−"/>
              <a:defRPr/>
            </a:lvl4pPr>
            <a:lvl5pPr marL="2286000" lvl="4" indent="-3429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7" name="Google Shape;47;p13"/>
          <p:cNvSpPr txBox="1">
            <a:spLocks noGrp="1"/>
          </p:cNvSpPr>
          <p:nvPr>
            <p:ph type="body" idx="2"/>
          </p:nvPr>
        </p:nvSpPr>
        <p:spPr>
          <a:xfrm>
            <a:off x="457200" y="1162149"/>
            <a:ext cx="9144000" cy="400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None/>
              <a:defRPr sz="1200" i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▶"/>
              <a:defRPr/>
            </a:lvl2pPr>
            <a:lvl3pPr marL="1371600" lvl="2" indent="-3429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●"/>
              <a:defRPr/>
            </a:lvl3pPr>
            <a:lvl4pPr marL="1828800" lvl="3" indent="-3429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−"/>
              <a:defRPr/>
            </a:lvl4pPr>
            <a:lvl5pPr marL="2286000" lvl="4" indent="-3429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" name="Google Shape;48;p13"/>
          <p:cNvSpPr txBox="1">
            <a:spLocks noGrp="1"/>
          </p:cNvSpPr>
          <p:nvPr>
            <p:ph type="dt" idx="10"/>
          </p:nvPr>
        </p:nvSpPr>
        <p:spPr>
          <a:xfrm>
            <a:off x="457200" y="163629"/>
            <a:ext cx="2263140" cy="269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3"/>
          <p:cNvSpPr txBox="1">
            <a:spLocks noGrp="1"/>
          </p:cNvSpPr>
          <p:nvPr>
            <p:ph type="ftr" idx="11"/>
          </p:nvPr>
        </p:nvSpPr>
        <p:spPr>
          <a:xfrm>
            <a:off x="457200" y="6734517"/>
            <a:ext cx="9144000" cy="413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13"/>
          <p:cNvSpPr txBox="1">
            <a:spLocks noGrp="1"/>
          </p:cNvSpPr>
          <p:nvPr>
            <p:ph type="sldNum" idx="12"/>
          </p:nvPr>
        </p:nvSpPr>
        <p:spPr>
          <a:xfrm>
            <a:off x="6951480" y="7372818"/>
            <a:ext cx="2263140" cy="197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961824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/>
          <p:cNvCxnSpPr/>
          <p:nvPr userDrawn="1"/>
        </p:nvCxnSpPr>
        <p:spPr>
          <a:xfrm>
            <a:off x="0" y="7246962"/>
            <a:ext cx="100584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>
            <a:spLocks/>
          </p:cNvSpPr>
          <p:nvPr userDrawn="1"/>
        </p:nvSpPr>
        <p:spPr>
          <a:xfrm>
            <a:off x="0" y="7324825"/>
            <a:ext cx="10058400" cy="447575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uFillTx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633071"/>
            <a:ext cx="9144000" cy="5198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uFillTx/>
              </a:rPr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63629"/>
            <a:ext cx="2263140" cy="2693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uFillTx/>
              </a:defRPr>
            </a:lvl1pPr>
          </a:lstStyle>
          <a:p>
            <a:fld id="{4F6FC9BE-248D-42D4-9180-940A167F55AD}" type="datetime4">
              <a:rPr lang="en-US" smtClean="0">
                <a:uFillTx/>
              </a:rPr>
              <a:t>October 12, 2021</a:t>
            </a:fld>
            <a:endParaRPr lang="en-US" dirty="0"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6734517"/>
            <a:ext cx="9144000" cy="4138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bg1">
                    <a:lumMod val="50000"/>
                  </a:schemeClr>
                </a:solidFill>
                <a:uFillTx/>
              </a:defRPr>
            </a:lvl1pPr>
          </a:lstStyle>
          <a:p>
            <a:pPr marL="228600" indent="-228600" defTabSz="1019175">
              <a:lnSpc>
                <a:spcPct val="95000"/>
              </a:lnSpc>
            </a:pPr>
            <a:r>
              <a:rPr lang="en-US" dirty="0">
                <a:uFillTx/>
                <a:cs typeface="Arial" pitchFamily="34" charset="0"/>
              </a:rPr>
              <a:t>Source: The source should go at the bottom of the slide but above notes and footnotes</a:t>
            </a:r>
          </a:p>
          <a:p>
            <a:pPr marL="228600" indent="-228600" defTabSz="1019175">
              <a:lnSpc>
                <a:spcPct val="95000"/>
              </a:lnSpc>
            </a:pPr>
            <a:r>
              <a:rPr lang="en-US" dirty="0">
                <a:uFillTx/>
                <a:cs typeface="Arial" pitchFamily="34" charset="0"/>
              </a:rPr>
              <a:t>Note: Any notes should go at the bottom of the slide below the source but above any footnotes</a:t>
            </a:r>
          </a:p>
          <a:p>
            <a:pPr marL="228600" indent="-228600" defTabSz="1019175">
              <a:lnSpc>
                <a:spcPct val="95000"/>
              </a:lnSpc>
            </a:pPr>
            <a:r>
              <a:rPr lang="en-US" dirty="0">
                <a:uFillTx/>
                <a:cs typeface="Arial" pitchFamily="34" charset="0"/>
              </a:rPr>
              <a:t>1.	Footnotes and sources do not end in periods. For multi-sentence footnotes, periods are used except on the last sentence</a:t>
            </a:r>
          </a:p>
          <a:p>
            <a:pPr marL="228600" indent="-228600" defTabSz="1019175">
              <a:lnSpc>
                <a:spcPct val="95000"/>
              </a:lnSpc>
            </a:pPr>
            <a:r>
              <a:rPr lang="en-US" dirty="0">
                <a:uFillTx/>
                <a:cs typeface="Arial" pitchFamily="34" charset="0"/>
              </a:rPr>
              <a:t>2.	Footnote references should not have parentheses nor have any spaces between the reference number and the text. Multiple footnote references should be separated by a comma and no spaces</a:t>
            </a:r>
            <a:endParaRPr lang="en-US" dirty="0"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51480" y="7372818"/>
            <a:ext cx="2263140" cy="1972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  <a:uFillTx/>
              </a:defRPr>
            </a:lvl1pPr>
          </a:lstStyle>
          <a:p>
            <a:fld id="{22331785-045B-4B11-B148-1077469B9C9F}" type="slidenum">
              <a:rPr lang="en-US" smtClean="0">
                <a:uFillTx/>
              </a:rPr>
              <a:pPr/>
              <a:t>‹#›</a:t>
            </a:fld>
            <a:endParaRPr lang="en-US" dirty="0">
              <a:uFillTx/>
            </a:endParaRPr>
          </a:p>
        </p:txBody>
      </p:sp>
      <p:sp>
        <p:nvSpPr>
          <p:cNvPr id="7" name="Date Placeholder 3"/>
          <p:cNvSpPr txBox="1">
            <a:spLocks/>
          </p:cNvSpPr>
          <p:nvPr userDrawn="1"/>
        </p:nvSpPr>
        <p:spPr>
          <a:xfrm>
            <a:off x="7338060" y="163629"/>
            <a:ext cx="2263140" cy="2693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>
                <a:uFillTx/>
              </a:defRPr>
            </a:defPPr>
            <a:lvl1pPr marL="0" algn="l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>
                <a:uFillTx/>
              </a:rPr>
              <a:t>Quantitative Market Intelligence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>
          <a:xfrm>
            <a:off x="457200" y="1560112"/>
            <a:ext cx="9144000" cy="48310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>
                <a:uFillTx/>
              </a:rPr>
              <a:t>Edit Master text styles</a:t>
            </a:r>
          </a:p>
          <a:p>
            <a:pPr lvl="1"/>
            <a:r>
              <a:rPr lang="en-US" dirty="0">
                <a:uFillTx/>
              </a:rPr>
              <a:t>Second level</a:t>
            </a:r>
          </a:p>
          <a:p>
            <a:pPr lvl="2"/>
            <a:r>
              <a:rPr lang="en-US" dirty="0">
                <a:uFillTx/>
              </a:rPr>
              <a:t>Third level</a:t>
            </a:r>
          </a:p>
          <a:p>
            <a:pPr lvl="3"/>
            <a:r>
              <a:rPr lang="en-US" dirty="0">
                <a:uFillTx/>
              </a:rPr>
              <a:t>Fourth level</a:t>
            </a:r>
          </a:p>
          <a:p>
            <a:pPr lvl="4"/>
            <a:r>
              <a:rPr lang="en-US" dirty="0">
                <a:uFillTx/>
              </a:rPr>
              <a:t>Fifth level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10" cstate="print"/>
          <a:srcRect l="12269" t="12269" r="12269" b="12269"/>
          <a:stretch/>
        </p:blipFill>
        <p:spPr>
          <a:xfrm>
            <a:off x="9301247" y="7024875"/>
            <a:ext cx="599905" cy="599900"/>
          </a:xfrm>
          <a:prstGeom prst="ellipse">
            <a:avLst/>
          </a:prstGeom>
          <a:solidFill>
            <a:schemeClr val="bg1"/>
          </a:solidFill>
        </p:spPr>
      </p:pic>
      <p:sp>
        <p:nvSpPr>
          <p:cNvPr id="13" name="Rectangle 12"/>
          <p:cNvSpPr>
            <a:spLocks/>
          </p:cNvSpPr>
          <p:nvPr userDrawn="1"/>
        </p:nvSpPr>
        <p:spPr>
          <a:xfrm>
            <a:off x="10418329" y="1299408"/>
            <a:ext cx="365760" cy="365760"/>
          </a:xfrm>
          <a:prstGeom prst="rect">
            <a:avLst/>
          </a:prstGeom>
          <a:solidFill>
            <a:srgbClr val="C903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800" dirty="0">
                <a:uFillTx/>
              </a:rPr>
              <a:t>R – 201</a:t>
            </a:r>
          </a:p>
          <a:p>
            <a:pPr algn="ctr">
              <a:lnSpc>
                <a:spcPct val="90000"/>
              </a:lnSpc>
            </a:pPr>
            <a:r>
              <a:rPr lang="en-US" sz="800" dirty="0">
                <a:uFillTx/>
              </a:rPr>
              <a:t>G – 3</a:t>
            </a:r>
            <a:br>
              <a:rPr lang="en-US" sz="800" dirty="0">
                <a:uFillTx/>
              </a:rPr>
            </a:br>
            <a:r>
              <a:rPr lang="en-US" sz="800" dirty="0">
                <a:uFillTx/>
              </a:rPr>
              <a:t>B –</a:t>
            </a:r>
            <a:r>
              <a:rPr lang="en-US" sz="800" baseline="0" dirty="0">
                <a:uFillTx/>
              </a:rPr>
              <a:t> 3</a:t>
            </a:r>
            <a:endParaRPr lang="en-US" sz="800" dirty="0">
              <a:uFillTx/>
            </a:endParaRPr>
          </a:p>
        </p:txBody>
      </p:sp>
      <p:sp>
        <p:nvSpPr>
          <p:cNvPr id="15" name="Slide Number Placeholder 5"/>
          <p:cNvSpPr txBox="1">
            <a:spLocks/>
          </p:cNvSpPr>
          <p:nvPr userDrawn="1"/>
        </p:nvSpPr>
        <p:spPr>
          <a:xfrm>
            <a:off x="457200" y="7372818"/>
            <a:ext cx="2263140" cy="1972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>
                <a:uFillTx/>
              </a:defRPr>
            </a:defPPr>
            <a:lvl1pPr marL="0" algn="r" defTabSz="457200" rtl="0" eaLnBrk="1" latinLnBrk="0" hangingPunct="1">
              <a:defRPr sz="1000" kern="1200">
                <a:solidFill>
                  <a:schemeClr val="bg1"/>
                </a:solidFill>
                <a:uFillTx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>
                <a:uFillTx/>
              </a:rPr>
              <a:t>Presentation</a:t>
            </a:r>
            <a:r>
              <a:rPr lang="en-US" baseline="0" dirty="0">
                <a:uFillTx/>
              </a:rPr>
              <a:t> Name</a:t>
            </a:r>
            <a:endParaRPr lang="en-US" dirty="0">
              <a:uFillTx/>
            </a:endParaRPr>
          </a:p>
        </p:txBody>
      </p:sp>
      <p:sp>
        <p:nvSpPr>
          <p:cNvPr id="16" name="Rectangle 15"/>
          <p:cNvSpPr>
            <a:spLocks/>
          </p:cNvSpPr>
          <p:nvPr userDrawn="1"/>
        </p:nvSpPr>
        <p:spPr>
          <a:xfrm>
            <a:off x="10418329" y="2627694"/>
            <a:ext cx="365760" cy="365760"/>
          </a:xfrm>
          <a:prstGeom prst="rect">
            <a:avLst/>
          </a:prstGeom>
          <a:solidFill>
            <a:srgbClr val="1D57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800" dirty="0">
                <a:solidFill>
                  <a:schemeClr val="bg1"/>
                </a:solidFill>
                <a:uFillTx/>
              </a:rPr>
              <a:t>R – 29</a:t>
            </a:r>
          </a:p>
          <a:p>
            <a:pPr algn="ctr">
              <a:lnSpc>
                <a:spcPct val="90000"/>
              </a:lnSpc>
            </a:pPr>
            <a:r>
              <a:rPr lang="en-US" sz="800" dirty="0">
                <a:solidFill>
                  <a:schemeClr val="bg1"/>
                </a:solidFill>
                <a:uFillTx/>
              </a:rPr>
              <a:t>G –</a:t>
            </a:r>
            <a:r>
              <a:rPr lang="en-US" sz="800" baseline="0" dirty="0">
                <a:solidFill>
                  <a:schemeClr val="bg1"/>
                </a:solidFill>
                <a:uFillTx/>
              </a:rPr>
              <a:t> 87</a:t>
            </a:r>
            <a:br>
              <a:rPr lang="en-US" sz="800" dirty="0">
                <a:solidFill>
                  <a:schemeClr val="bg1"/>
                </a:solidFill>
                <a:uFillTx/>
              </a:rPr>
            </a:br>
            <a:r>
              <a:rPr lang="en-US" sz="800" dirty="0">
                <a:solidFill>
                  <a:schemeClr val="bg1"/>
                </a:solidFill>
                <a:uFillTx/>
              </a:rPr>
              <a:t>B –</a:t>
            </a:r>
            <a:r>
              <a:rPr lang="en-US" sz="800" baseline="0" dirty="0">
                <a:solidFill>
                  <a:schemeClr val="bg1"/>
                </a:solidFill>
                <a:uFillTx/>
              </a:rPr>
              <a:t> 135</a:t>
            </a:r>
            <a:endParaRPr lang="en-US" sz="800" dirty="0">
              <a:solidFill>
                <a:schemeClr val="bg1"/>
              </a:solidFill>
              <a:uFillTx/>
            </a:endParaRPr>
          </a:p>
        </p:txBody>
      </p:sp>
      <p:sp>
        <p:nvSpPr>
          <p:cNvPr id="17" name="Rectangle 16"/>
          <p:cNvSpPr>
            <a:spLocks/>
          </p:cNvSpPr>
          <p:nvPr userDrawn="1"/>
        </p:nvSpPr>
        <p:spPr>
          <a:xfrm>
            <a:off x="10418329" y="2184932"/>
            <a:ext cx="365760" cy="365760"/>
          </a:xfrm>
          <a:prstGeom prst="rect">
            <a:avLst/>
          </a:prstGeom>
          <a:solidFill>
            <a:srgbClr val="6D8D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800" dirty="0">
                <a:uFillTx/>
              </a:rPr>
              <a:t>R – 109</a:t>
            </a:r>
          </a:p>
          <a:p>
            <a:pPr algn="ctr">
              <a:lnSpc>
                <a:spcPct val="90000"/>
              </a:lnSpc>
            </a:pPr>
            <a:r>
              <a:rPr lang="en-US" sz="800" dirty="0">
                <a:uFillTx/>
              </a:rPr>
              <a:t>G – 141</a:t>
            </a:r>
            <a:br>
              <a:rPr lang="en-US" sz="800" dirty="0">
                <a:uFillTx/>
              </a:rPr>
            </a:br>
            <a:r>
              <a:rPr lang="en-US" sz="800" dirty="0">
                <a:uFillTx/>
              </a:rPr>
              <a:t>B –</a:t>
            </a:r>
            <a:r>
              <a:rPr lang="en-US" sz="800" baseline="0" dirty="0">
                <a:uFillTx/>
              </a:rPr>
              <a:t> 193</a:t>
            </a:r>
            <a:endParaRPr lang="en-US" sz="800" dirty="0">
              <a:uFillTx/>
            </a:endParaRPr>
          </a:p>
        </p:txBody>
      </p:sp>
      <p:sp>
        <p:nvSpPr>
          <p:cNvPr id="18" name="Rectangle 17"/>
          <p:cNvSpPr>
            <a:spLocks/>
          </p:cNvSpPr>
          <p:nvPr userDrawn="1"/>
        </p:nvSpPr>
        <p:spPr>
          <a:xfrm>
            <a:off x="10418329" y="3070456"/>
            <a:ext cx="365760" cy="365760"/>
          </a:xfrm>
          <a:prstGeom prst="rect">
            <a:avLst/>
          </a:prstGeom>
          <a:solidFill>
            <a:srgbClr val="1532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800" dirty="0">
                <a:uFillTx/>
              </a:rPr>
              <a:t>R – 21</a:t>
            </a:r>
          </a:p>
          <a:p>
            <a:pPr algn="ctr">
              <a:lnSpc>
                <a:spcPct val="90000"/>
              </a:lnSpc>
            </a:pPr>
            <a:r>
              <a:rPr lang="en-US" sz="800" dirty="0">
                <a:uFillTx/>
              </a:rPr>
              <a:t>G – 50</a:t>
            </a:r>
            <a:br>
              <a:rPr lang="en-US" sz="800" dirty="0">
                <a:uFillTx/>
              </a:rPr>
            </a:br>
            <a:r>
              <a:rPr lang="en-US" sz="800" dirty="0">
                <a:uFillTx/>
              </a:rPr>
              <a:t>B –</a:t>
            </a:r>
            <a:r>
              <a:rPr lang="en-US" sz="800" baseline="0" dirty="0">
                <a:uFillTx/>
              </a:rPr>
              <a:t> 97</a:t>
            </a:r>
            <a:endParaRPr lang="en-US" sz="800" dirty="0">
              <a:uFillTx/>
            </a:endParaRPr>
          </a:p>
        </p:txBody>
      </p:sp>
      <p:sp>
        <p:nvSpPr>
          <p:cNvPr id="19" name="Rectangle 18"/>
          <p:cNvSpPr>
            <a:spLocks/>
          </p:cNvSpPr>
          <p:nvPr userDrawn="1"/>
        </p:nvSpPr>
        <p:spPr>
          <a:xfrm>
            <a:off x="10418329" y="3513218"/>
            <a:ext cx="365760" cy="365760"/>
          </a:xfrm>
          <a:prstGeom prst="rect">
            <a:avLst/>
          </a:prstGeom>
          <a:solidFill>
            <a:srgbClr val="151A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800" dirty="0">
                <a:uFillTx/>
              </a:rPr>
              <a:t>R – 21</a:t>
            </a:r>
          </a:p>
          <a:p>
            <a:pPr algn="ctr">
              <a:lnSpc>
                <a:spcPct val="90000"/>
              </a:lnSpc>
            </a:pPr>
            <a:r>
              <a:rPr lang="en-US" sz="800" dirty="0">
                <a:uFillTx/>
              </a:rPr>
              <a:t>G – 26</a:t>
            </a:r>
            <a:br>
              <a:rPr lang="en-US" sz="800" dirty="0">
                <a:uFillTx/>
              </a:rPr>
            </a:br>
            <a:r>
              <a:rPr lang="en-US" sz="800" dirty="0">
                <a:uFillTx/>
              </a:rPr>
              <a:t>B –</a:t>
            </a:r>
            <a:r>
              <a:rPr lang="en-US" sz="800" baseline="0" dirty="0">
                <a:uFillTx/>
              </a:rPr>
              <a:t> 51</a:t>
            </a:r>
            <a:endParaRPr lang="en-US" sz="800" dirty="0">
              <a:uFillTx/>
            </a:endParaRPr>
          </a:p>
        </p:txBody>
      </p:sp>
      <p:sp>
        <p:nvSpPr>
          <p:cNvPr id="20" name="Rectangle 19"/>
          <p:cNvSpPr>
            <a:spLocks/>
          </p:cNvSpPr>
          <p:nvPr userDrawn="1"/>
        </p:nvSpPr>
        <p:spPr>
          <a:xfrm>
            <a:off x="10418329" y="856646"/>
            <a:ext cx="365760" cy="36576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800" dirty="0">
                <a:uFillTx/>
              </a:rPr>
              <a:t>R – 222</a:t>
            </a:r>
          </a:p>
          <a:p>
            <a:pPr algn="ctr">
              <a:lnSpc>
                <a:spcPct val="90000"/>
              </a:lnSpc>
            </a:pPr>
            <a:r>
              <a:rPr lang="en-US" sz="800" dirty="0">
                <a:uFillTx/>
              </a:rPr>
              <a:t>G – 34</a:t>
            </a:r>
            <a:br>
              <a:rPr lang="en-US" sz="800" dirty="0">
                <a:uFillTx/>
              </a:rPr>
            </a:br>
            <a:r>
              <a:rPr lang="en-US" sz="800" dirty="0">
                <a:uFillTx/>
              </a:rPr>
              <a:t>B –</a:t>
            </a:r>
            <a:r>
              <a:rPr lang="en-US" sz="800" baseline="0" dirty="0">
                <a:uFillTx/>
              </a:rPr>
              <a:t> 38</a:t>
            </a:r>
            <a:endParaRPr lang="en-US" sz="800" dirty="0">
              <a:uFillTx/>
            </a:endParaRPr>
          </a:p>
        </p:txBody>
      </p:sp>
      <p:sp>
        <p:nvSpPr>
          <p:cNvPr id="21" name="Rectangle 20"/>
          <p:cNvSpPr>
            <a:spLocks/>
          </p:cNvSpPr>
          <p:nvPr userDrawn="1"/>
        </p:nvSpPr>
        <p:spPr>
          <a:xfrm>
            <a:off x="10418329" y="3955980"/>
            <a:ext cx="365760" cy="36576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800" dirty="0">
                <a:solidFill>
                  <a:schemeClr val="tx1"/>
                </a:solidFill>
                <a:uFillTx/>
              </a:rPr>
              <a:t>R – 217</a:t>
            </a:r>
          </a:p>
          <a:p>
            <a:pPr algn="ctr">
              <a:lnSpc>
                <a:spcPct val="90000"/>
              </a:lnSpc>
            </a:pPr>
            <a:r>
              <a:rPr lang="en-US" sz="800" dirty="0">
                <a:solidFill>
                  <a:schemeClr val="tx1"/>
                </a:solidFill>
                <a:uFillTx/>
              </a:rPr>
              <a:t>G – 217</a:t>
            </a:r>
            <a:br>
              <a:rPr lang="en-US" sz="800" dirty="0">
                <a:solidFill>
                  <a:schemeClr val="tx1"/>
                </a:solidFill>
                <a:uFillTx/>
              </a:rPr>
            </a:br>
            <a:r>
              <a:rPr lang="en-US" sz="800" dirty="0">
                <a:solidFill>
                  <a:schemeClr val="tx1"/>
                </a:solidFill>
                <a:uFillTx/>
              </a:rPr>
              <a:t>B –</a:t>
            </a:r>
            <a:r>
              <a:rPr lang="en-US" sz="800" baseline="0" dirty="0">
                <a:solidFill>
                  <a:schemeClr val="tx1"/>
                </a:solidFill>
                <a:uFillTx/>
              </a:rPr>
              <a:t> 217</a:t>
            </a:r>
            <a:endParaRPr lang="en-US" sz="800" dirty="0">
              <a:solidFill>
                <a:schemeClr val="tx1"/>
              </a:solidFill>
              <a:uFillTx/>
            </a:endParaRPr>
          </a:p>
        </p:txBody>
      </p:sp>
      <p:sp>
        <p:nvSpPr>
          <p:cNvPr id="22" name="Rectangle 21"/>
          <p:cNvSpPr>
            <a:spLocks/>
          </p:cNvSpPr>
          <p:nvPr userDrawn="1"/>
        </p:nvSpPr>
        <p:spPr>
          <a:xfrm>
            <a:off x="10418329" y="1742170"/>
            <a:ext cx="365760" cy="365760"/>
          </a:xfrm>
          <a:prstGeom prst="rect">
            <a:avLst/>
          </a:prstGeom>
          <a:solidFill>
            <a:srgbClr val="5086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800" dirty="0">
                <a:uFillTx/>
              </a:rPr>
              <a:t>R – 80</a:t>
            </a:r>
          </a:p>
          <a:p>
            <a:pPr algn="ctr">
              <a:lnSpc>
                <a:spcPct val="90000"/>
              </a:lnSpc>
            </a:pPr>
            <a:r>
              <a:rPr lang="en-US" sz="800" dirty="0">
                <a:uFillTx/>
              </a:rPr>
              <a:t>G – 134</a:t>
            </a:r>
            <a:br>
              <a:rPr lang="en-US" sz="800" dirty="0">
                <a:uFillTx/>
              </a:rPr>
            </a:br>
            <a:r>
              <a:rPr lang="en-US" sz="800" dirty="0">
                <a:uFillTx/>
              </a:rPr>
              <a:t>B –</a:t>
            </a:r>
            <a:r>
              <a:rPr lang="en-US" sz="800" baseline="0" dirty="0">
                <a:uFillTx/>
              </a:rPr>
              <a:t> 222</a:t>
            </a:r>
            <a:endParaRPr lang="en-US" sz="800" dirty="0">
              <a:uFillTx/>
            </a:endParaRPr>
          </a:p>
        </p:txBody>
      </p:sp>
      <p:sp>
        <p:nvSpPr>
          <p:cNvPr id="11" name="Rectangle 10"/>
          <p:cNvSpPr>
            <a:spLocks/>
          </p:cNvSpPr>
          <p:nvPr userDrawn="1"/>
        </p:nvSpPr>
        <p:spPr>
          <a:xfrm>
            <a:off x="4732638" y="1117377"/>
            <a:ext cx="593124" cy="457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uFillTx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</p:sldLayoutIdLst>
  <p:hf hdr="0"/>
  <p:txStyles>
    <p:titleStyle>
      <a:lvl1pPr algn="ctr" defTabSz="1005840" rtl="0" eaLnBrk="1" latinLnBrk="0" hangingPunct="1">
        <a:lnSpc>
          <a:spcPct val="90000"/>
        </a:lnSpc>
        <a:spcBef>
          <a:spcPct val="0"/>
        </a:spcBef>
        <a:buNone/>
        <a:defRPr sz="2400" b="1" kern="1200">
          <a:solidFill>
            <a:schemeClr val="accent1"/>
          </a:solidFill>
          <a:uFillTx/>
          <a:latin typeface="+mj-lt"/>
          <a:ea typeface="+mj-ea"/>
          <a:cs typeface="+mj-cs"/>
        </a:defRPr>
      </a:lvl1pPr>
    </p:titleStyle>
    <p:bodyStyle>
      <a:lvl1pPr marL="287338" marR="0" indent="-287338" algn="l" defTabSz="1019175" rtl="0" eaLnBrk="1" fontAlgn="base" latinLnBrk="0" hangingPunct="1">
        <a:lnSpc>
          <a:spcPct val="95000"/>
        </a:lnSpc>
        <a:spcBef>
          <a:spcPts val="600"/>
        </a:spcBef>
        <a:spcAft>
          <a:spcPts val="600"/>
        </a:spcAft>
        <a:buClr>
          <a:schemeClr val="accent1"/>
        </a:buClr>
        <a:buSzPct val="100000"/>
        <a:buFont typeface="Wingdings" pitchFamily="2" charset="2"/>
        <a:buChar char="n"/>
        <a:defRPr sz="1400" kern="1200" baseline="0">
          <a:solidFill>
            <a:schemeClr val="tx1"/>
          </a:solidFill>
          <a:uFillTx/>
          <a:latin typeface="+mn-lt"/>
          <a:ea typeface="+mn-ea"/>
          <a:cs typeface="+mn-cs"/>
        </a:defRPr>
      </a:lvl1pPr>
      <a:lvl2pPr marL="571500" marR="0" indent="-285750" algn="l" defTabSz="1019175" rtl="0" eaLnBrk="1" fontAlgn="base" latinLnBrk="0" hangingPunct="1">
        <a:lnSpc>
          <a:spcPct val="95000"/>
        </a:lnSpc>
        <a:spcBef>
          <a:spcPts val="600"/>
        </a:spcBef>
        <a:spcAft>
          <a:spcPts val="600"/>
        </a:spcAft>
        <a:buClr>
          <a:schemeClr val="accent1"/>
        </a:buClr>
        <a:buFont typeface="Wingdings 3" panose="05040102010807070707" pitchFamily="18" charset="2"/>
        <a:buChar char=""/>
        <a:defRPr sz="1400" kern="1200">
          <a:solidFill>
            <a:schemeClr val="tx1"/>
          </a:solidFill>
          <a:uFillTx/>
          <a:latin typeface="+mn-lt"/>
          <a:ea typeface="+mn-ea"/>
          <a:cs typeface="+mn-cs"/>
        </a:defRPr>
      </a:lvl2pPr>
      <a:lvl3pPr marL="800100" marR="0" indent="-228600" algn="l" defTabSz="1019175" rtl="0" eaLnBrk="1" fontAlgn="base" latinLnBrk="0" hangingPunct="1">
        <a:lnSpc>
          <a:spcPct val="95000"/>
        </a:lnSpc>
        <a:spcBef>
          <a:spcPts val="600"/>
        </a:spcBef>
        <a:spcAft>
          <a:spcPts val="600"/>
        </a:spcAft>
        <a:buClr>
          <a:schemeClr val="accent1"/>
        </a:buClr>
        <a:buFont typeface="Arial" pitchFamily="18" charset="0"/>
        <a:buChar char="●"/>
        <a:defRPr sz="1400" kern="1200">
          <a:solidFill>
            <a:schemeClr val="tx1"/>
          </a:solidFill>
          <a:uFillTx/>
          <a:latin typeface="+mn-lt"/>
          <a:ea typeface="+mn-ea"/>
          <a:cs typeface="+mn-cs"/>
        </a:defRPr>
      </a:lvl3pPr>
      <a:lvl4pPr marL="1028700" marR="0" indent="-228600" algn="l" defTabSz="1019175" rtl="0" eaLnBrk="1" fontAlgn="base" latinLnBrk="0" hangingPunct="1">
        <a:lnSpc>
          <a:spcPct val="95000"/>
        </a:lnSpc>
        <a:spcBef>
          <a:spcPts val="600"/>
        </a:spcBef>
        <a:spcAft>
          <a:spcPts val="600"/>
        </a:spcAft>
        <a:buClr>
          <a:schemeClr val="accent1"/>
        </a:buClr>
        <a:buFont typeface="Arial" pitchFamily="18" charset="0"/>
        <a:buChar char="−"/>
        <a:defRPr sz="1400" kern="1200">
          <a:solidFill>
            <a:schemeClr val="tx1"/>
          </a:solidFill>
          <a:uFillTx/>
          <a:latin typeface="+mn-lt"/>
          <a:ea typeface="+mn-ea"/>
          <a:cs typeface="+mn-cs"/>
        </a:defRPr>
      </a:lvl4pPr>
      <a:lvl5pPr marL="1200150" marR="0" indent="-171450" algn="l" defTabSz="1019175" rtl="0" eaLnBrk="1" fontAlgn="base" latinLnBrk="0" hangingPunct="1">
        <a:lnSpc>
          <a:spcPct val="95000"/>
        </a:lnSpc>
        <a:spcBef>
          <a:spcPts val="600"/>
        </a:spcBef>
        <a:spcAft>
          <a:spcPts val="600"/>
        </a:spcAft>
        <a:buClr>
          <a:schemeClr val="accent1"/>
        </a:buClr>
        <a:buFont typeface="Arial" pitchFamily="18" charset="0"/>
        <a:buChar char="▪"/>
        <a:defRPr sz="1400" kern="1200">
          <a:solidFill>
            <a:schemeClr val="tx1"/>
          </a:solidFill>
          <a:uFillTx/>
          <a:latin typeface="+mn-lt"/>
          <a:ea typeface="+mn-ea"/>
          <a:cs typeface="+mn-cs"/>
        </a:defRPr>
      </a:lvl5pPr>
      <a:lvl6pPr marL="276606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uFillTx/>
          <a:latin typeface="+mn-lt"/>
          <a:ea typeface="+mn-ea"/>
          <a:cs typeface="+mn-cs"/>
        </a:defRPr>
      </a:lvl6pPr>
      <a:lvl7pPr marL="326898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uFillTx/>
          <a:latin typeface="+mn-lt"/>
          <a:ea typeface="+mn-ea"/>
          <a:cs typeface="+mn-cs"/>
        </a:defRPr>
      </a:lvl7pPr>
      <a:lvl8pPr marL="377190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uFillTx/>
          <a:latin typeface="+mn-lt"/>
          <a:ea typeface="+mn-ea"/>
          <a:cs typeface="+mn-cs"/>
        </a:defRPr>
      </a:lvl8pPr>
      <a:lvl9pPr marL="427482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uFillTx/>
          <a:latin typeface="+mn-lt"/>
          <a:ea typeface="+mn-ea"/>
          <a:cs typeface="+mn-cs"/>
        </a:defRPr>
      </a:lvl9pPr>
    </p:bodyStyle>
    <p:otherStyle>
      <a:defPPr>
        <a:defRPr lang="en-US">
          <a:uFillTx/>
        </a:defRPr>
      </a:defPPr>
      <a:lvl1pPr marL="0" algn="l" defTabSz="1005840" rtl="0" eaLnBrk="1" latinLnBrk="0" hangingPunct="1">
        <a:defRPr sz="1980" kern="1200">
          <a:solidFill>
            <a:schemeClr val="tx1"/>
          </a:solidFill>
          <a:uFillTx/>
          <a:latin typeface="+mn-lt"/>
          <a:ea typeface="+mn-ea"/>
          <a:cs typeface="+mn-cs"/>
        </a:defRPr>
      </a:lvl1pPr>
      <a:lvl2pPr marL="502920" algn="l" defTabSz="1005840" rtl="0" eaLnBrk="1" latinLnBrk="0" hangingPunct="1">
        <a:defRPr sz="1980" kern="1200">
          <a:solidFill>
            <a:schemeClr val="tx1"/>
          </a:solidFill>
          <a:uFillTx/>
          <a:latin typeface="+mn-lt"/>
          <a:ea typeface="+mn-ea"/>
          <a:cs typeface="+mn-cs"/>
        </a:defRPr>
      </a:lvl2pPr>
      <a:lvl3pPr marL="1005840" algn="l" defTabSz="1005840" rtl="0" eaLnBrk="1" latinLnBrk="0" hangingPunct="1">
        <a:defRPr sz="1980" kern="1200">
          <a:solidFill>
            <a:schemeClr val="tx1"/>
          </a:solidFill>
          <a:uFillTx/>
          <a:latin typeface="+mn-lt"/>
          <a:ea typeface="+mn-ea"/>
          <a:cs typeface="+mn-cs"/>
        </a:defRPr>
      </a:lvl3pPr>
      <a:lvl4pPr marL="1508760" algn="l" defTabSz="1005840" rtl="0" eaLnBrk="1" latinLnBrk="0" hangingPunct="1">
        <a:defRPr sz="1980" kern="1200">
          <a:solidFill>
            <a:schemeClr val="tx1"/>
          </a:solidFill>
          <a:uFillTx/>
          <a:latin typeface="+mn-lt"/>
          <a:ea typeface="+mn-ea"/>
          <a:cs typeface="+mn-cs"/>
        </a:defRPr>
      </a:lvl4pPr>
      <a:lvl5pPr marL="2011680" algn="l" defTabSz="1005840" rtl="0" eaLnBrk="1" latinLnBrk="0" hangingPunct="1">
        <a:defRPr sz="1980" kern="1200">
          <a:solidFill>
            <a:schemeClr val="tx1"/>
          </a:solidFill>
          <a:uFillTx/>
          <a:latin typeface="+mn-lt"/>
          <a:ea typeface="+mn-ea"/>
          <a:cs typeface="+mn-cs"/>
        </a:defRPr>
      </a:lvl5pPr>
      <a:lvl6pPr marL="2514600" algn="l" defTabSz="1005840" rtl="0" eaLnBrk="1" latinLnBrk="0" hangingPunct="1">
        <a:defRPr sz="1980" kern="1200">
          <a:solidFill>
            <a:schemeClr val="tx1"/>
          </a:solidFill>
          <a:uFillTx/>
          <a:latin typeface="+mn-lt"/>
          <a:ea typeface="+mn-ea"/>
          <a:cs typeface="+mn-cs"/>
        </a:defRPr>
      </a:lvl6pPr>
      <a:lvl7pPr marL="3017520" algn="l" defTabSz="1005840" rtl="0" eaLnBrk="1" latinLnBrk="0" hangingPunct="1">
        <a:defRPr sz="1980" kern="1200">
          <a:solidFill>
            <a:schemeClr val="tx1"/>
          </a:solidFill>
          <a:uFillTx/>
          <a:latin typeface="+mn-lt"/>
          <a:ea typeface="+mn-ea"/>
          <a:cs typeface="+mn-cs"/>
        </a:defRPr>
      </a:lvl7pPr>
      <a:lvl8pPr marL="3520440" algn="l" defTabSz="1005840" rtl="0" eaLnBrk="1" latinLnBrk="0" hangingPunct="1">
        <a:defRPr sz="1980" kern="1200">
          <a:solidFill>
            <a:schemeClr val="tx1"/>
          </a:solidFill>
          <a:uFillTx/>
          <a:latin typeface="+mn-lt"/>
          <a:ea typeface="+mn-ea"/>
          <a:cs typeface="+mn-cs"/>
        </a:defRPr>
      </a:lvl8pPr>
      <a:lvl9pPr marL="4023360" algn="l" defTabSz="1005840" rtl="0" eaLnBrk="1" latinLnBrk="0" hangingPunct="1">
        <a:defRPr sz="1980" kern="1200">
          <a:solidFill>
            <a:schemeClr val="tx1"/>
          </a:solidFill>
          <a:uFillTx/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40.png"/><Relationship Id="rId7" Type="http://schemas.openxmlformats.org/officeDocument/2006/relationships/image" Target="../media/image80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png"/><Relationship Id="rId11" Type="http://schemas.openxmlformats.org/officeDocument/2006/relationships/image" Target="../media/image12.png"/><Relationship Id="rId5" Type="http://schemas.openxmlformats.org/officeDocument/2006/relationships/image" Target="../media/image60.png"/><Relationship Id="rId10" Type="http://schemas.openxmlformats.org/officeDocument/2006/relationships/image" Target="../media/image110.png"/><Relationship Id="rId4" Type="http://schemas.openxmlformats.org/officeDocument/2006/relationships/image" Target="../media/image50.png"/><Relationship Id="rId9" Type="http://schemas.openxmlformats.org/officeDocument/2006/relationships/image" Target="../media/image10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14.tif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hyperlink" Target="https://papers.ssrn.com/sol3/papers.cfm?abstract_id=3862428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tif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s://dx.doi.org/10.2139/ssrn.1710076" TargetMode="External"/><Relationship Id="rId13" Type="http://schemas.openxmlformats.org/officeDocument/2006/relationships/hyperlink" Target="https://ssrn.com/abstract=641702" TargetMode="External"/><Relationship Id="rId3" Type="http://schemas.openxmlformats.org/officeDocument/2006/relationships/hyperlink" Target="https://dx.doi.org/10.2139/ssrn.391562" TargetMode="External"/><Relationship Id="rId7" Type="http://schemas.openxmlformats.org/officeDocument/2006/relationships/hyperlink" Target="https://ssrn.com/abstract=1710076" TargetMode="External"/><Relationship Id="rId12" Type="http://schemas.openxmlformats.org/officeDocument/2006/relationships/hyperlink" Target="https://dx.doi.org/10.2139/ssrn.403180" TargetMode="External"/><Relationship Id="rId2" Type="http://schemas.openxmlformats.org/officeDocument/2006/relationships/hyperlink" Target="https://ssrn.com/abstract=391562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dx.doi.org/10.2139/ssrn.3862428" TargetMode="External"/><Relationship Id="rId11" Type="http://schemas.openxmlformats.org/officeDocument/2006/relationships/hyperlink" Target="https://ssrn.com/abstract=403180" TargetMode="External"/><Relationship Id="rId5" Type="http://schemas.openxmlformats.org/officeDocument/2006/relationships/hyperlink" Target="https://ssrn.com/abstract=3862428" TargetMode="External"/><Relationship Id="rId10" Type="http://schemas.openxmlformats.org/officeDocument/2006/relationships/hyperlink" Target="https://dx.doi.org/10.2139/ssrn.2797308" TargetMode="External"/><Relationship Id="rId4" Type="http://schemas.openxmlformats.org/officeDocument/2006/relationships/hyperlink" Target="https://ssrn.com/abstract=3085747" TargetMode="External"/><Relationship Id="rId9" Type="http://schemas.openxmlformats.org/officeDocument/2006/relationships/hyperlink" Target="https://ssrn.com/abstract=2797308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uFillTx/>
              </a:rPr>
              <a:t>General Meeting #6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uFillTx/>
              </a:rPr>
              <a:t>MOVING FURTHER INTO FINANCE</a:t>
            </a:r>
          </a:p>
          <a:p>
            <a:r>
              <a:rPr lang="en-US" dirty="0"/>
              <a:t>October 13th</a:t>
            </a:r>
            <a:r>
              <a:rPr lang="en-US" dirty="0">
                <a:uFillTx/>
              </a:rPr>
              <a:t>, 2021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A51CA-6FF4-4E3D-AF84-55D5DF0A229A}" type="datetime4">
              <a:rPr lang="en-US" smtClean="0">
                <a:uFillTx/>
              </a:rPr>
              <a:t>October 12, 2021</a:t>
            </a:fld>
            <a:endParaRPr lang="en-US" dirty="0">
              <a:uFillTx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f80f09ceca_0_27"/>
          <p:cNvSpPr txBox="1">
            <a:spLocks noGrp="1"/>
          </p:cNvSpPr>
          <p:nvPr>
            <p:ph type="sldNum" idx="12"/>
          </p:nvPr>
        </p:nvSpPr>
        <p:spPr>
          <a:xfrm>
            <a:off x="6951480" y="7372818"/>
            <a:ext cx="2263200" cy="1974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  <p:pic>
        <p:nvPicPr>
          <p:cNvPr id="153" name="Google Shape;153;gf80f09ceca_0_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4312" y="1333850"/>
            <a:ext cx="8149775" cy="5402225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gf80f09ceca_0_27"/>
          <p:cNvSpPr txBox="1">
            <a:spLocks noGrp="1"/>
          </p:cNvSpPr>
          <p:nvPr>
            <p:ph type="title"/>
          </p:nvPr>
        </p:nvSpPr>
        <p:spPr>
          <a:xfrm>
            <a:off x="642250" y="633071"/>
            <a:ext cx="9144000" cy="5199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Summary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165974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f811bc1795_0_1"/>
          <p:cNvSpPr txBox="1">
            <a:spLocks noGrp="1"/>
          </p:cNvSpPr>
          <p:nvPr>
            <p:ph type="title"/>
          </p:nvPr>
        </p:nvSpPr>
        <p:spPr>
          <a:xfrm>
            <a:off x="457200" y="633071"/>
            <a:ext cx="9144000" cy="5199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Continuous Distribution</a:t>
            </a:r>
            <a:endParaRPr/>
          </a:p>
        </p:txBody>
      </p:sp>
      <p:sp>
        <p:nvSpPr>
          <p:cNvPr id="161" name="Google Shape;161;gf811bc1795_0_1"/>
          <p:cNvSpPr txBox="1">
            <a:spLocks noGrp="1"/>
          </p:cNvSpPr>
          <p:nvPr>
            <p:ph type="body" idx="1"/>
          </p:nvPr>
        </p:nvSpPr>
        <p:spPr>
          <a:xfrm>
            <a:off x="457200" y="1786701"/>
            <a:ext cx="9144000" cy="5385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9250" algn="l" rtl="0">
              <a:spcBef>
                <a:spcPts val="600"/>
              </a:spcBef>
              <a:spcAft>
                <a:spcPts val="0"/>
              </a:spcAft>
              <a:buSzPts val="1900"/>
              <a:buChar char="■"/>
            </a:pPr>
            <a:r>
              <a:rPr lang="en-US" sz="1500"/>
              <a:t>Most variable distributions can often be standardized/transformed  to a normal distribution if they have a large enough sample size (Central Limit Theorem) </a:t>
            </a: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■"/>
            </a:pPr>
            <a:r>
              <a:rPr lang="en-US" sz="1500"/>
              <a:t>When a distribution is standardised to a normal one, we can then calculate</a:t>
            </a:r>
            <a:r>
              <a:rPr lang="en-US" sz="1500" b="1"/>
              <a:t> Z-scores</a:t>
            </a:r>
            <a:r>
              <a:rPr lang="en-US" sz="1500"/>
              <a:t> from it. Z-score is simply (observation - mean)/standard deviation </a:t>
            </a:r>
            <a:endParaRPr sz="1500"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▶"/>
            </a:pPr>
            <a:r>
              <a:rPr lang="en-US" sz="1500"/>
              <a:t>eg: if your test score is 85 and the mean was 70 and standard deviation 8, then your Z-score is (85-70)/8 = 15/8 = 1.875</a:t>
            </a:r>
            <a:endParaRPr sz="1500"/>
          </a:p>
          <a:p>
            <a:pPr marL="91440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500"/>
          </a:p>
          <a:p>
            <a:pPr marL="457200" lvl="0" indent="-323850" algn="l" rtl="0">
              <a:spcBef>
                <a:spcPts val="600"/>
              </a:spcBef>
              <a:spcAft>
                <a:spcPts val="0"/>
              </a:spcAft>
              <a:buSzPts val="1500"/>
              <a:buChar char="■"/>
            </a:pPr>
            <a:r>
              <a:rPr lang="en-US" sz="1500"/>
              <a:t>We use this in hypothesis testing </a:t>
            </a:r>
            <a:endParaRPr sz="1500"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▶"/>
            </a:pPr>
            <a:r>
              <a:rPr lang="en-US" sz="1500"/>
              <a:t>Null, alternative hypothesis</a:t>
            </a:r>
            <a:endParaRPr sz="1500"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▶"/>
            </a:pPr>
            <a:r>
              <a:rPr lang="en-US" sz="1500"/>
              <a:t>Used in calculating p-values (probability that </a:t>
            </a:r>
            <a:endParaRPr sz="15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500"/>
              <a:t>		values will be at the value that we are testing </a:t>
            </a:r>
            <a:endParaRPr sz="15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500"/>
              <a:t>		for)  </a:t>
            </a:r>
            <a:endParaRPr sz="1500"/>
          </a:p>
          <a:p>
            <a:pPr marL="457200" lvl="0" indent="-323850" algn="l" rtl="0">
              <a:spcBef>
                <a:spcPts val="600"/>
              </a:spcBef>
              <a:spcAft>
                <a:spcPts val="0"/>
              </a:spcAft>
              <a:buSzPts val="1500"/>
              <a:buChar char="■"/>
            </a:pPr>
            <a:r>
              <a:rPr lang="en-US" sz="1500"/>
              <a:t>Way of calculating p-values</a:t>
            </a:r>
            <a:endParaRPr sz="1500"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▶"/>
            </a:pPr>
            <a:r>
              <a:rPr lang="en-US" sz="1500"/>
              <a:t>Looking at Z-score  for the experiment</a:t>
            </a:r>
            <a:endParaRPr sz="1500"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▶"/>
            </a:pPr>
            <a:r>
              <a:rPr lang="en-US" sz="1500"/>
              <a:t>Looking at the p-value given for that Z-score</a:t>
            </a:r>
            <a:endParaRPr sz="1500"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▶"/>
            </a:pPr>
            <a:r>
              <a:rPr lang="en-US" sz="1500"/>
              <a:t>If the p-value is &lt;0.05 then alternative hypothesis is true</a:t>
            </a:r>
            <a:endParaRPr sz="15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sz="1500"/>
          </a:p>
        </p:txBody>
      </p:sp>
      <p:sp>
        <p:nvSpPr>
          <p:cNvPr id="162" name="Google Shape;162;gf811bc1795_0_1"/>
          <p:cNvSpPr txBox="1">
            <a:spLocks noGrp="1"/>
          </p:cNvSpPr>
          <p:nvPr>
            <p:ph type="body" idx="2"/>
          </p:nvPr>
        </p:nvSpPr>
        <p:spPr>
          <a:xfrm>
            <a:off x="457200" y="1162149"/>
            <a:ext cx="9144000" cy="3999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 lnSpcReduction="10000"/>
          </a:bodyPr>
          <a:lstStyle/>
          <a:p>
            <a:pPr marL="0" lvl="0" indent="0" algn="ct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/>
              <a:t>NORMAL DISTRIBUTION</a:t>
            </a:r>
            <a:endParaRPr/>
          </a:p>
        </p:txBody>
      </p:sp>
      <p:sp>
        <p:nvSpPr>
          <p:cNvPr id="163" name="Google Shape;163;gf811bc1795_0_1"/>
          <p:cNvSpPr txBox="1">
            <a:spLocks noGrp="1"/>
          </p:cNvSpPr>
          <p:nvPr>
            <p:ph type="sldNum" idx="12"/>
          </p:nvPr>
        </p:nvSpPr>
        <p:spPr>
          <a:xfrm>
            <a:off x="6951480" y="7372818"/>
            <a:ext cx="2263200" cy="1974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  <p:pic>
        <p:nvPicPr>
          <p:cNvPr id="164" name="Google Shape;164;gf811bc1795_0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1425" y="3015113"/>
            <a:ext cx="4324350" cy="24955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704284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E79CC6-838D-3349-AA10-856C900B996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Further Introduction to How to View the Market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79D365-7867-FE41-8039-0F45DEAFDA7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JEREMY &amp; ALEX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757FC8-2C43-0F42-A841-344133F949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F6156B-64D3-5F42-95FA-4015D27B71D2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>
                <a:uFillTx/>
              </a:rPr>
              <a:t>October 18, 2021</a:t>
            </a:r>
            <a:endParaRPr lang="en-US" dirty="0">
              <a:uFillTx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2772A3-EA72-2B45-A554-EC8BD561998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2331785-045B-4B11-B148-1077469B9C9F}" type="slidenum">
              <a:rPr lang="en-US" smtClean="0">
                <a:uFillTx/>
              </a:rPr>
              <a:pPr/>
              <a:t>12</a:t>
            </a:fld>
            <a:endParaRPr lang="en-US" dirty="0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4755889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C2DE16-2258-864D-B3D3-C4D16D76F0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from Last Week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BFCFED-2EE2-4845-B160-89CA620211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ended last week by discussing the Sharpe Ratio and </a:t>
            </a:r>
            <a:r>
              <a:rPr lang="en-US" dirty="0" err="1"/>
              <a:t>Sortino</a:t>
            </a:r>
            <a:r>
              <a:rPr lang="en-US" dirty="0"/>
              <a:t> Ratio as a way of examining risk for an investment </a:t>
            </a:r>
          </a:p>
          <a:p>
            <a:pPr lvl="1"/>
            <a:r>
              <a:rPr lang="en-US" dirty="0"/>
              <a:t>Sharpe Ratio measures access returns of excess of the risk-free rate over the standard deviation of returns</a:t>
            </a:r>
          </a:p>
          <a:p>
            <a:pPr lvl="1"/>
            <a:r>
              <a:rPr lang="en-US" dirty="0"/>
              <a:t>We noted that this was all returns standard deviation (including positive access returns)</a:t>
            </a:r>
          </a:p>
          <a:p>
            <a:pPr lvl="1"/>
            <a:r>
              <a:rPr lang="en-US" dirty="0"/>
              <a:t>As an alternative </a:t>
            </a:r>
            <a:r>
              <a:rPr lang="en-US" dirty="0" err="1"/>
              <a:t>Sortino</a:t>
            </a:r>
            <a:r>
              <a:rPr lang="en-US" dirty="0"/>
              <a:t> Ratio was proposed which examines excess returns over negative standard deviation</a:t>
            </a:r>
          </a:p>
          <a:p>
            <a:r>
              <a:rPr lang="en-US" dirty="0"/>
              <a:t>We also reviewed the Efficient Market Hypothesis</a:t>
            </a:r>
          </a:p>
          <a:p>
            <a:pPr lvl="1"/>
            <a:r>
              <a:rPr lang="en-US" dirty="0"/>
              <a:t>This is a proposed way to view the market, but we know (at least the strong form) is not possible</a:t>
            </a:r>
          </a:p>
          <a:p>
            <a:pPr lvl="1"/>
            <a:r>
              <a:rPr lang="en-US" dirty="0"/>
              <a:t>As a result most investors abide by the semi-strong form of EMH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B2191C1-5221-974E-A14D-D97B752388B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RISK-ADJUSTED RETURNS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0A05F804-17C6-D44B-A3A6-CA982C7C6CED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F2B56A5F-2888-4F4B-9548-3DFBBD9AE331}" type="datetime4">
              <a:rPr lang="en-US" smtClean="0">
                <a:uFillTx/>
              </a:rPr>
              <a:t>October 12, 2021</a:t>
            </a:fld>
            <a:endParaRPr lang="en-US" dirty="0">
              <a:uFillTx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7F2D8F2-345E-234A-82DB-5B5B95E28FB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2331785-045B-4B11-B148-1077469B9C9F}" type="slidenum">
              <a:rPr lang="en-US" smtClean="0">
                <a:uFillTx/>
              </a:rPr>
              <a:pPr/>
              <a:t>13</a:t>
            </a:fld>
            <a:endParaRPr lang="en-US" dirty="0">
              <a:uFillTx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B9E2868-0A01-FB4C-A802-0A6DCCA24BCB}"/>
                  </a:ext>
                </a:extLst>
              </p:cNvPr>
              <p:cNvSpPr txBox="1"/>
              <p:nvPr/>
            </p:nvSpPr>
            <p:spPr>
              <a:xfrm>
                <a:off x="5302822" y="1847968"/>
                <a:ext cx="1727331" cy="573362"/>
              </a:xfrm>
              <a:prstGeom prst="rect">
                <a:avLst/>
              </a:prstGeom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B9E2868-0A01-FB4C-A802-0A6DCCA24B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2822" y="1847968"/>
                <a:ext cx="1727331" cy="573362"/>
              </a:xfrm>
              <a:prstGeom prst="rect">
                <a:avLst/>
              </a:prstGeom>
              <a:blipFill>
                <a:blip r:embed="rId2"/>
                <a:stretch>
                  <a:fillRect l="-2190" t="-4348" r="-3650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39A835B-30BC-924C-922F-263F976E049C}"/>
                  </a:ext>
                </a:extLst>
              </p:cNvPr>
              <p:cNvSpPr txBox="1"/>
              <p:nvPr/>
            </p:nvSpPr>
            <p:spPr>
              <a:xfrm>
                <a:off x="5302822" y="4354212"/>
                <a:ext cx="2384179" cy="573362"/>
              </a:xfrm>
              <a:prstGeom prst="rect">
                <a:avLst/>
              </a:prstGeom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𝑆𝑜𝑟𝑡𝑖𝑛𝑜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39A835B-30BC-924C-922F-263F976E04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2822" y="4354212"/>
                <a:ext cx="2384179" cy="573362"/>
              </a:xfrm>
              <a:prstGeom prst="rect">
                <a:avLst/>
              </a:prstGeom>
              <a:blipFill>
                <a:blip r:embed="rId3"/>
                <a:stretch>
                  <a:fillRect l="-1596" t="-4348" r="-3191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4364B23-45C5-B943-9D51-896EC20137DF}"/>
                  </a:ext>
                </a:extLst>
              </p:cNvPr>
              <p:cNvSpPr txBox="1"/>
              <p:nvPr/>
            </p:nvSpPr>
            <p:spPr>
              <a:xfrm>
                <a:off x="5302822" y="2584901"/>
                <a:ext cx="616836" cy="246221"/>
              </a:xfrm>
              <a:prstGeom prst="rect">
                <a:avLst/>
              </a:prstGeom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𝑤h𝑒𝑟𝑒</m:t>
                      </m:r>
                    </m:oMath>
                  </m:oMathPara>
                </a14:m>
                <a:endParaRPr lang="en-US" sz="1600" b="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4364B23-45C5-B943-9D51-896EC20137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2822" y="2584901"/>
                <a:ext cx="616836" cy="246221"/>
              </a:xfrm>
              <a:prstGeom prst="rect">
                <a:avLst/>
              </a:prstGeom>
              <a:blipFill>
                <a:blip r:embed="rId4"/>
                <a:stretch>
                  <a:fillRect l="-8163" r="-6122"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C82C644-AEEF-084B-852C-6682515A9339}"/>
                  </a:ext>
                </a:extLst>
              </p:cNvPr>
              <p:cNvSpPr txBox="1"/>
              <p:nvPr/>
            </p:nvSpPr>
            <p:spPr>
              <a:xfrm>
                <a:off x="5611240" y="2879484"/>
                <a:ext cx="2990306" cy="215444"/>
              </a:xfrm>
              <a:prstGeom prst="rect">
                <a:avLst/>
              </a:prstGeom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𝑒𝑥𝑝𝑒𝑐𝑡𝑒𝑑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𝑟𝑒𝑡𝑢𝑟𝑛𝑠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𝑆𝑡𝑜𝑐𝑘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1400" b="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C82C644-AEEF-084B-852C-6682515A93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1240" y="2879484"/>
                <a:ext cx="2990306" cy="215444"/>
              </a:xfrm>
              <a:prstGeom prst="rect">
                <a:avLst/>
              </a:prstGeom>
              <a:blipFill>
                <a:blip r:embed="rId5"/>
                <a:stretch>
                  <a:fillRect l="-847" t="-5556" r="-847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58B0144-50C5-1C4C-AAEC-1BF02502B608}"/>
                  </a:ext>
                </a:extLst>
              </p:cNvPr>
              <p:cNvSpPr txBox="1"/>
              <p:nvPr/>
            </p:nvSpPr>
            <p:spPr>
              <a:xfrm>
                <a:off x="5611240" y="3182808"/>
                <a:ext cx="3027367" cy="215444"/>
              </a:xfrm>
              <a:prstGeom prst="rect">
                <a:avLst/>
              </a:prstGeom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b>
                          </m:sSub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𝑒𝑥𝑝𝑒𝑐𝑡𝑒𝑑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𝑟𝑒𝑡𝑢𝑟𝑛𝑠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𝑀𝑎𝑟𝑘𝑒𝑡</m:t>
                      </m:r>
                    </m:oMath>
                  </m:oMathPara>
                </a14:m>
                <a:endParaRPr lang="en-US" sz="1400" b="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58B0144-50C5-1C4C-AAEC-1BF02502B6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1240" y="3182808"/>
                <a:ext cx="3027367" cy="215444"/>
              </a:xfrm>
              <a:prstGeom prst="rect">
                <a:avLst/>
              </a:prstGeom>
              <a:blipFill>
                <a:blip r:embed="rId6"/>
                <a:stretch>
                  <a:fillRect l="-837" t="-5556" r="-837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4556408-1631-974F-812D-F1294EDC306C}"/>
                  </a:ext>
                </a:extLst>
              </p:cNvPr>
              <p:cNvSpPr txBox="1"/>
              <p:nvPr/>
            </p:nvSpPr>
            <p:spPr>
              <a:xfrm>
                <a:off x="5611240" y="3483624"/>
                <a:ext cx="1814728" cy="215444"/>
              </a:xfrm>
              <a:prstGeom prst="rect">
                <a:avLst/>
              </a:prstGeom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𝑠𝑡𝑑𝑒𝑣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.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𝑆𝑡𝑜𝑐𝑘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1400" b="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4556408-1631-974F-812D-F1294EDC30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1240" y="3483624"/>
                <a:ext cx="1814728" cy="215444"/>
              </a:xfrm>
              <a:prstGeom prst="rect">
                <a:avLst/>
              </a:prstGeom>
              <a:blipFill>
                <a:blip r:embed="rId7"/>
                <a:stretch>
                  <a:fillRect l="-694" t="-5556" r="-1389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98AB374-1615-3243-B145-4A06D6152C98}"/>
                  </a:ext>
                </a:extLst>
              </p:cNvPr>
              <p:cNvSpPr txBox="1"/>
              <p:nvPr/>
            </p:nvSpPr>
            <p:spPr>
              <a:xfrm>
                <a:off x="5302822" y="5132485"/>
                <a:ext cx="616836" cy="246221"/>
              </a:xfrm>
              <a:prstGeom prst="rect">
                <a:avLst/>
              </a:prstGeom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𝑤h𝑒𝑟𝑒</m:t>
                      </m:r>
                    </m:oMath>
                  </m:oMathPara>
                </a14:m>
                <a:endParaRPr lang="en-US" sz="1600" b="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98AB374-1615-3243-B145-4A06D6152C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2822" y="5132485"/>
                <a:ext cx="616836" cy="246221"/>
              </a:xfrm>
              <a:prstGeom prst="rect">
                <a:avLst/>
              </a:prstGeom>
              <a:blipFill>
                <a:blip r:embed="rId8"/>
                <a:stretch>
                  <a:fillRect l="-8163" r="-61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650C21E-C1CF-F341-9FED-56A36602E385}"/>
                  </a:ext>
                </a:extLst>
              </p:cNvPr>
              <p:cNvSpPr txBox="1"/>
              <p:nvPr/>
            </p:nvSpPr>
            <p:spPr>
              <a:xfrm>
                <a:off x="5611240" y="5409333"/>
                <a:ext cx="2990306" cy="215444"/>
              </a:xfrm>
              <a:prstGeom prst="rect">
                <a:avLst/>
              </a:prstGeom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𝑒𝑥𝑝𝑒𝑐𝑡𝑒𝑑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𝑟𝑒𝑡𝑢𝑟𝑛𝑠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𝑆𝑡𝑜𝑐𝑘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1400" b="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650C21E-C1CF-F341-9FED-56A36602E3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1240" y="5409333"/>
                <a:ext cx="2990306" cy="215444"/>
              </a:xfrm>
              <a:prstGeom prst="rect">
                <a:avLst/>
              </a:prstGeom>
              <a:blipFill>
                <a:blip r:embed="rId9"/>
                <a:stretch>
                  <a:fillRect l="-847" t="-5556" r="-847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C71E69A-D071-B343-BF68-EBE8B01F9F7F}"/>
                  </a:ext>
                </a:extLst>
              </p:cNvPr>
              <p:cNvSpPr txBox="1"/>
              <p:nvPr/>
            </p:nvSpPr>
            <p:spPr>
              <a:xfrm>
                <a:off x="5611240" y="5710149"/>
                <a:ext cx="3027367" cy="215444"/>
              </a:xfrm>
              <a:prstGeom prst="rect">
                <a:avLst/>
              </a:prstGeom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b>
                          </m:sSub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𝑒𝑥𝑝𝑒𝑐𝑡𝑒𝑑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𝑟𝑒𝑡𝑢𝑟𝑛𝑠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𝑀𝑎𝑟𝑘𝑒𝑡</m:t>
                      </m:r>
                    </m:oMath>
                  </m:oMathPara>
                </a14:m>
                <a:endParaRPr lang="en-US" sz="1400" b="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C71E69A-D071-B343-BF68-EBE8B01F9F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1240" y="5710149"/>
                <a:ext cx="3027367" cy="215444"/>
              </a:xfrm>
              <a:prstGeom prst="rect">
                <a:avLst/>
              </a:prstGeom>
              <a:blipFill>
                <a:blip r:embed="rId10"/>
                <a:stretch>
                  <a:fillRect l="-837" t="-11111" r="-837" b="-2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DC7F7BE-D979-1247-A879-2CA7F3CDCC3A}"/>
                  </a:ext>
                </a:extLst>
              </p:cNvPr>
              <p:cNvSpPr txBox="1"/>
              <p:nvPr/>
            </p:nvSpPr>
            <p:spPr>
              <a:xfrm>
                <a:off x="5611240" y="6010965"/>
                <a:ext cx="2575320" cy="215444"/>
              </a:xfrm>
              <a:prstGeom prst="rect">
                <a:avLst/>
              </a:prstGeom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𝑛𝑒𝑔𝑎𝑡𝑖𝑣𝑒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𝑠𝑡𝑑𝑒𝑣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.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𝑆𝑡𝑜𝑐𝑘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1400" b="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DC7F7BE-D979-1247-A879-2CA7F3CDCC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1240" y="6010965"/>
                <a:ext cx="2575320" cy="215444"/>
              </a:xfrm>
              <a:prstGeom prst="rect">
                <a:avLst/>
              </a:prstGeom>
              <a:blipFill>
                <a:blip r:embed="rId11"/>
                <a:stretch>
                  <a:fillRect l="-490" t="-5556" r="-490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18">
            <a:extLst>
              <a:ext uri="{FF2B5EF4-FFF2-40B4-BE49-F238E27FC236}">
                <a16:creationId xmlns:a16="http://schemas.microsoft.com/office/drawing/2014/main" id="{C90DDDA3-DAA8-704B-A07B-22446F60AB21}"/>
              </a:ext>
            </a:extLst>
          </p:cNvPr>
          <p:cNvSpPr/>
          <p:nvPr/>
        </p:nvSpPr>
        <p:spPr>
          <a:xfrm>
            <a:off x="5029200" y="1562199"/>
            <a:ext cx="3929449" cy="2391963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7318052-A27A-E54B-9C51-08A4F53A8A1B}"/>
              </a:ext>
            </a:extLst>
          </p:cNvPr>
          <p:cNvSpPr/>
          <p:nvPr/>
        </p:nvSpPr>
        <p:spPr>
          <a:xfrm>
            <a:off x="5029199" y="4121621"/>
            <a:ext cx="3929449" cy="2391963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5147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26C48C-E291-BE4C-91D1-881006E4FE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Random Walk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B6A16D-E77C-3E4E-ACFC-CC3E580C45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786691"/>
            <a:ext cx="4423719" cy="5244491"/>
          </a:xfrm>
        </p:spPr>
        <p:txBody>
          <a:bodyPr>
            <a:normAutofit/>
          </a:bodyPr>
          <a:lstStyle/>
          <a:p>
            <a:r>
              <a:rPr lang="en-US" dirty="0"/>
              <a:t>Under EMH we say that stock prices should be on a random walk meaning that at any time step </a:t>
            </a:r>
            <a:r>
              <a:rPr lang="en-US" b="1" i="1" dirty="0"/>
              <a:t>(t)</a:t>
            </a:r>
            <a:r>
              <a:rPr lang="en-US" i="1" dirty="0"/>
              <a:t> </a:t>
            </a:r>
            <a:r>
              <a:rPr lang="en-US" dirty="0"/>
              <a:t>the price reflects all available information</a:t>
            </a:r>
          </a:p>
          <a:p>
            <a:pPr lvl="1"/>
            <a:r>
              <a:rPr lang="en-US" dirty="0"/>
              <a:t>At </a:t>
            </a:r>
            <a:r>
              <a:rPr lang="en-US" b="1" i="1" dirty="0"/>
              <a:t>t</a:t>
            </a:r>
            <a:r>
              <a:rPr lang="en-US" i="1" dirty="0"/>
              <a:t> </a:t>
            </a:r>
            <a:r>
              <a:rPr lang="en-US" dirty="0"/>
              <a:t>prices reflects all information and thus it includes all future predictions of stock value </a:t>
            </a:r>
          </a:p>
          <a:p>
            <a:pPr lvl="1"/>
            <a:r>
              <a:rPr lang="en-US" dirty="0"/>
              <a:t>Thus, stock movements should be random if new information is truly “new”</a:t>
            </a:r>
          </a:p>
          <a:p>
            <a:r>
              <a:rPr lang="en-US" dirty="0"/>
              <a:t>This is why stock movements </a:t>
            </a:r>
            <a:r>
              <a:rPr lang="en-US" u="sng" dirty="0"/>
              <a:t>should</a:t>
            </a:r>
            <a:r>
              <a:rPr lang="en-US" dirty="0"/>
              <a:t> be random, but they are not</a:t>
            </a:r>
          </a:p>
          <a:p>
            <a:pPr lvl="1"/>
            <a:r>
              <a:rPr lang="en-US" dirty="0"/>
              <a:t>If you look at M&amp;A releases there is notable price gain pre-public release</a:t>
            </a:r>
          </a:p>
          <a:p>
            <a:pPr lvl="2"/>
            <a:r>
              <a:rPr lang="en-US" dirty="0"/>
              <a:t>We should see this in the side two graphs where there is price game before announcement </a:t>
            </a:r>
          </a:p>
          <a:p>
            <a:pPr lvl="2"/>
            <a:r>
              <a:rPr lang="en-US" dirty="0"/>
              <a:t>Also in-terms of earnings calls we see this price drift minutes before releases</a:t>
            </a:r>
          </a:p>
          <a:p>
            <a:pPr lvl="1"/>
            <a:r>
              <a:rPr lang="en-US" dirty="0"/>
              <a:t>Stock prices are also autocorrelated [more on the next slide]</a:t>
            </a:r>
          </a:p>
          <a:p>
            <a:pPr lvl="1"/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A98B0A-3D14-6F4E-8B31-7E094013471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b="1" dirty="0"/>
              <a:t>VERY GOOD BOOK</a:t>
            </a:r>
            <a:r>
              <a:rPr lang="en-US" dirty="0"/>
              <a:t>: A RANDOM WALK DOWN WALL STREET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60623CAA-C180-E44E-9AD4-67F8CEAFA12B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F2B56A5F-2888-4F4B-9548-3DFBBD9AE331}" type="datetime4">
              <a:rPr lang="en-US" smtClean="0">
                <a:uFillTx/>
              </a:rPr>
              <a:t>October 12, 2021</a:t>
            </a:fld>
            <a:endParaRPr lang="en-US" dirty="0">
              <a:uFillTx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B105506-9E4C-1046-9391-6F2D28D992CF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2331785-045B-4B11-B148-1077469B9C9F}" type="slidenum">
              <a:rPr lang="en-US" smtClean="0">
                <a:uFillTx/>
              </a:rPr>
              <a:pPr/>
              <a:t>14</a:t>
            </a:fld>
            <a:endParaRPr lang="en-US" dirty="0">
              <a:uFillTx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41D5B25-C937-5842-B94E-7370DA5D53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2879" y="1571436"/>
            <a:ext cx="3731741" cy="281343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EC68B0A-A571-2541-AE97-5B7C773D01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3133" y="4550146"/>
            <a:ext cx="3991232" cy="2481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1790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F459D0-F8E2-6346-931D-077EE55C4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Stock Autocorrelation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79E4D8-E6F6-624C-AE12-1C542B3F7C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786691"/>
            <a:ext cx="4423719" cy="4972455"/>
          </a:xfrm>
        </p:spPr>
        <p:txBody>
          <a:bodyPr/>
          <a:lstStyle/>
          <a:p>
            <a:r>
              <a:rPr lang="en-US" sz="1600" dirty="0"/>
              <a:t>Autocorrelation: the degree of representation of similarity between a time series and the lagged same time series</a:t>
            </a:r>
          </a:p>
          <a:p>
            <a:pPr lvl="1"/>
            <a:r>
              <a:rPr lang="en-US" sz="1600" dirty="0"/>
              <a:t>If stock prices were a random walk we should not see lagged prices being a predictor of themselves</a:t>
            </a:r>
          </a:p>
          <a:p>
            <a:pPr lvl="1"/>
            <a:r>
              <a:rPr lang="en-US" sz="1600" dirty="0"/>
              <a:t>… but we do</a:t>
            </a:r>
          </a:p>
          <a:p>
            <a:r>
              <a:rPr lang="en-US" sz="1600" dirty="0"/>
              <a:t>Using the Durbin-Watson Test we can see to what degree a time series is autocorrelated</a:t>
            </a:r>
          </a:p>
          <a:p>
            <a:pPr lvl="1"/>
            <a:r>
              <a:rPr lang="en-US" sz="1600" dirty="0"/>
              <a:t>Stocks could exhibit both negative and positive autocorrelation with each other, but we would expect no autocorrelation </a:t>
            </a:r>
          </a:p>
          <a:p>
            <a:pPr lvl="1"/>
            <a:r>
              <a:rPr lang="en-US" sz="1600" dirty="0"/>
              <a:t>Tests of the S&amp;P 500 has shown that stock returns show serial positive correlation</a:t>
            </a:r>
          </a:p>
          <a:p>
            <a:r>
              <a:rPr lang="en-US" sz="1600" dirty="0"/>
              <a:t>Can see that there is very significant autocorrelation &lt;50 lag periods</a:t>
            </a:r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F06E968-6B81-6647-A4B1-5EF282A6262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STOCK RETURNS HAVE BEEN SHOWN TO BE AUTOCORRELATED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4F85FC2-71E9-394D-96E2-4183EA7A85CA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F2B56A5F-2888-4F4B-9548-3DFBBD9AE331}" type="datetime4">
              <a:rPr lang="en-US" smtClean="0">
                <a:uFillTx/>
              </a:rPr>
              <a:t>October 12, 2021</a:t>
            </a:fld>
            <a:endParaRPr lang="en-US" dirty="0">
              <a:uFillTx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9AB01EB-44BA-E444-950A-329B1AA9350F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2331785-045B-4B11-B148-1077469B9C9F}" type="slidenum">
              <a:rPr lang="en-US" smtClean="0">
                <a:uFillTx/>
              </a:rPr>
              <a:pPr/>
              <a:t>15</a:t>
            </a:fld>
            <a:endParaRPr lang="en-US" dirty="0">
              <a:uFillTx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BB7E298-252D-E045-8234-24054EC89FEE}"/>
                  </a:ext>
                </a:extLst>
              </p:cNvPr>
              <p:cNvSpPr txBox="1"/>
              <p:nvPr/>
            </p:nvSpPr>
            <p:spPr>
              <a:xfrm>
                <a:off x="5302822" y="1747274"/>
                <a:ext cx="2140778" cy="652551"/>
              </a:xfrm>
              <a:prstGeom prst="rect">
                <a:avLst/>
              </a:prstGeom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=2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nary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BB7E298-252D-E045-8234-24054EC89F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2822" y="1747274"/>
                <a:ext cx="2140778" cy="652551"/>
              </a:xfrm>
              <a:prstGeom prst="rect">
                <a:avLst/>
              </a:prstGeom>
              <a:blipFill>
                <a:blip r:embed="rId2"/>
                <a:stretch>
                  <a:fillRect l="-2367" t="-69231" b="-98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C5E976A-4265-D74E-80F1-2528296C2EDA}"/>
                  </a:ext>
                </a:extLst>
              </p:cNvPr>
              <p:cNvSpPr txBox="1"/>
              <p:nvPr/>
            </p:nvSpPr>
            <p:spPr>
              <a:xfrm>
                <a:off x="5302822" y="2584901"/>
                <a:ext cx="616836" cy="246221"/>
              </a:xfrm>
              <a:prstGeom prst="rect">
                <a:avLst/>
              </a:prstGeom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𝑤h𝑒𝑟𝑒</m:t>
                      </m:r>
                    </m:oMath>
                  </m:oMathPara>
                </a14:m>
                <a:endParaRPr lang="en-US" sz="1600" b="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C5E976A-4265-D74E-80F1-2528296C2E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2822" y="2584901"/>
                <a:ext cx="616836" cy="246221"/>
              </a:xfrm>
              <a:prstGeom prst="rect">
                <a:avLst/>
              </a:prstGeom>
              <a:blipFill>
                <a:blip r:embed="rId3"/>
                <a:stretch>
                  <a:fillRect l="-8163" r="-6122"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0928AF5-B507-E04C-9039-2C57A41D4802}"/>
                  </a:ext>
                </a:extLst>
              </p:cNvPr>
              <p:cNvSpPr txBox="1"/>
              <p:nvPr/>
            </p:nvSpPr>
            <p:spPr>
              <a:xfrm>
                <a:off x="5611240" y="2879484"/>
                <a:ext cx="853952" cy="215444"/>
              </a:xfrm>
              <a:prstGeom prst="rect">
                <a:avLst/>
              </a:prstGeom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1400" b="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0928AF5-B507-E04C-9039-2C57A41D48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1240" y="2879484"/>
                <a:ext cx="853952" cy="215444"/>
              </a:xfrm>
              <a:prstGeom prst="rect">
                <a:avLst/>
              </a:prstGeom>
              <a:blipFill>
                <a:blip r:embed="rId4"/>
                <a:stretch>
                  <a:fillRect l="-1471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8BD3418-9A57-D64D-9E1A-4A48B62D2E86}"/>
                  </a:ext>
                </a:extLst>
              </p:cNvPr>
              <p:cNvSpPr txBox="1"/>
              <p:nvPr/>
            </p:nvSpPr>
            <p:spPr>
              <a:xfrm>
                <a:off x="5633078" y="3143934"/>
                <a:ext cx="798872" cy="215444"/>
              </a:xfrm>
              <a:prstGeom prst="rect">
                <a:avLst/>
              </a:prstGeom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: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1400" b="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8BD3418-9A57-D64D-9E1A-4A48B62D2E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3078" y="3143934"/>
                <a:ext cx="798872" cy="215444"/>
              </a:xfrm>
              <a:prstGeom prst="rect">
                <a:avLst/>
              </a:prstGeom>
              <a:blipFill>
                <a:blip r:embed="rId5"/>
                <a:stretch>
                  <a:fillRect l="-6452" t="-11111" r="-4839" b="-2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5C7991F-603D-FC4C-B947-B7109EDA0865}"/>
                  </a:ext>
                </a:extLst>
              </p:cNvPr>
              <p:cNvSpPr txBox="1"/>
              <p:nvPr/>
            </p:nvSpPr>
            <p:spPr>
              <a:xfrm>
                <a:off x="5633078" y="3408384"/>
                <a:ext cx="794705" cy="215444"/>
              </a:xfrm>
              <a:prstGeom prst="rect">
                <a:avLst/>
              </a:prstGeom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: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≠1</m:t>
                      </m:r>
                    </m:oMath>
                  </m:oMathPara>
                </a14:m>
                <a:endParaRPr lang="en-US" sz="1400" b="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5C7991F-603D-FC4C-B947-B7109EDA08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3078" y="3408384"/>
                <a:ext cx="794705" cy="215444"/>
              </a:xfrm>
              <a:prstGeom prst="rect">
                <a:avLst/>
              </a:prstGeom>
              <a:blipFill>
                <a:blip r:embed="rId6"/>
                <a:stretch>
                  <a:fillRect l="-6452" t="-5556" r="-3226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>
            <a:extLst>
              <a:ext uri="{FF2B5EF4-FFF2-40B4-BE49-F238E27FC236}">
                <a16:creationId xmlns:a16="http://schemas.microsoft.com/office/drawing/2014/main" id="{E00BDF54-5F81-0347-8A24-080BC8BE89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80919" y="3970532"/>
            <a:ext cx="4411363" cy="2680516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CF706CC-C00D-234D-8520-CD88AD142C31}"/>
              </a:ext>
            </a:extLst>
          </p:cNvPr>
          <p:cNvSpPr/>
          <p:nvPr/>
        </p:nvSpPr>
        <p:spPr>
          <a:xfrm>
            <a:off x="5029200" y="1562199"/>
            <a:ext cx="3929449" cy="2391963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3149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4092CD-28D8-2C47-958B-A663CE9F0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Expected Returns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D57511-5536-A046-925A-1003FF8CE5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786691"/>
            <a:ext cx="4423719" cy="5071309"/>
          </a:xfrm>
        </p:spPr>
        <p:txBody>
          <a:bodyPr>
            <a:normAutofit/>
          </a:bodyPr>
          <a:lstStyle/>
          <a:p>
            <a:r>
              <a:rPr lang="en-US" dirty="0"/>
              <a:t>We say that expected returns are what an investor is “expecting” to see in the market</a:t>
            </a:r>
          </a:p>
          <a:p>
            <a:pPr lvl="1"/>
            <a:r>
              <a:rPr lang="en-US" dirty="0"/>
              <a:t>Under CAPM this should be uniform for all investors, but obviously this is not the case</a:t>
            </a:r>
          </a:p>
          <a:p>
            <a:pPr lvl="1"/>
            <a:r>
              <a:rPr lang="en-US" dirty="0"/>
              <a:t>We know that investor derive different expected returns based on their own beliefs and calculations</a:t>
            </a:r>
          </a:p>
          <a:p>
            <a:r>
              <a:rPr lang="en-US" dirty="0"/>
              <a:t>Using CAPM we learned that the expected returns of a stock are based entirely on beta</a:t>
            </a:r>
          </a:p>
          <a:p>
            <a:pPr lvl="1"/>
            <a:r>
              <a:rPr lang="en-US" dirty="0"/>
              <a:t>Beta: measure of a stocks correlation with the market (we generalize this to the S&amp;P 500)</a:t>
            </a:r>
          </a:p>
          <a:p>
            <a:pPr lvl="1"/>
            <a:r>
              <a:rPr lang="en-US" dirty="0"/>
              <a:t>This does not allow for individual investor beliefs it is a purely mathematical question</a:t>
            </a:r>
          </a:p>
          <a:p>
            <a:r>
              <a:rPr lang="en-US" dirty="0"/>
              <a:t>We need a different way to measure expected return because CAPM is terrible </a:t>
            </a:r>
          </a:p>
          <a:p>
            <a:pPr lvl="1"/>
            <a:r>
              <a:rPr lang="en-US" dirty="0"/>
              <a:t>Traditional CAPM does not work because beta fails to capture nearly any information about future stock movements (Adrian &amp; </a:t>
            </a:r>
            <a:r>
              <a:rPr lang="en-US" dirty="0" err="1"/>
              <a:t>Franzoni</a:t>
            </a:r>
            <a:r>
              <a:rPr lang="en-US" dirty="0"/>
              <a:t> 2008)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B4C02EA-921B-2449-A309-09B1F70DA3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EXAMINING WHAT EXPECTED RETURNS IMPLY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BDCE4F1-896A-114E-9BC2-52F246F80976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F2B56A5F-2888-4F4B-9548-3DFBBD9AE331}" type="datetime4">
              <a:rPr lang="en-US" smtClean="0">
                <a:uFillTx/>
              </a:rPr>
              <a:t>October 12, 2021</a:t>
            </a:fld>
            <a:endParaRPr lang="en-US" dirty="0">
              <a:uFillTx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B8EBE61-948F-B241-B2E0-EBC84414E5FB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2331785-045B-4B11-B148-1077469B9C9F}" type="slidenum">
              <a:rPr lang="en-US" smtClean="0">
                <a:uFillTx/>
              </a:rPr>
              <a:pPr/>
              <a:t>16</a:t>
            </a:fld>
            <a:endParaRPr lang="en-US" dirty="0">
              <a:uFillTx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CE9D305-523E-944A-BC9C-65BCB685D55A}"/>
                  </a:ext>
                </a:extLst>
              </p:cNvPr>
              <p:cNvSpPr txBox="1"/>
              <p:nvPr/>
            </p:nvSpPr>
            <p:spPr>
              <a:xfrm>
                <a:off x="5772379" y="3118450"/>
                <a:ext cx="2779864" cy="299249"/>
              </a:xfrm>
              <a:prstGeom prst="rect">
                <a:avLst/>
              </a:prstGeom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]=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CE9D305-523E-944A-BC9C-65BCB685D5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2379" y="3118450"/>
                <a:ext cx="2779864" cy="299249"/>
              </a:xfrm>
              <a:prstGeom prst="rect">
                <a:avLst/>
              </a:prstGeom>
              <a:blipFill>
                <a:blip r:embed="rId2"/>
                <a:stretch>
                  <a:fillRect l="-1370" r="-2740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252C748-59D1-324B-A407-163EBD91C3F9}"/>
                  </a:ext>
                </a:extLst>
              </p:cNvPr>
              <p:cNvSpPr txBox="1"/>
              <p:nvPr/>
            </p:nvSpPr>
            <p:spPr>
              <a:xfrm>
                <a:off x="5772379" y="3659607"/>
                <a:ext cx="616836" cy="246221"/>
              </a:xfrm>
              <a:prstGeom prst="rect">
                <a:avLst/>
              </a:prstGeom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𝑤h𝑒𝑟𝑒</m:t>
                      </m:r>
                    </m:oMath>
                  </m:oMathPara>
                </a14:m>
                <a:endParaRPr lang="en-US" sz="1600" b="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252C748-59D1-324B-A407-163EBD91C3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2379" y="3659607"/>
                <a:ext cx="616836" cy="246221"/>
              </a:xfrm>
              <a:prstGeom prst="rect">
                <a:avLst/>
              </a:prstGeom>
              <a:blipFill>
                <a:blip r:embed="rId3"/>
                <a:stretch>
                  <a:fillRect l="-8163" r="-6122" b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61163EF-C524-C042-93F6-CF82EFA58071}"/>
                  </a:ext>
                </a:extLst>
              </p:cNvPr>
              <p:cNvSpPr txBox="1"/>
              <p:nvPr/>
            </p:nvSpPr>
            <p:spPr>
              <a:xfrm>
                <a:off x="6080797" y="3954190"/>
                <a:ext cx="2022157" cy="232692"/>
              </a:xfrm>
              <a:prstGeom prst="rect">
                <a:avLst/>
              </a:prstGeom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𝑟𝑖𝑠𝑘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𝑓𝑟𝑒𝑒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𝑟𝑎𝑡𝑒</m:t>
                      </m:r>
                    </m:oMath>
                  </m:oMathPara>
                </a14:m>
                <a:endParaRPr lang="en-US" sz="1400" b="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61163EF-C524-C042-93F6-CF82EFA580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0797" y="3954190"/>
                <a:ext cx="2022157" cy="232692"/>
              </a:xfrm>
              <a:prstGeom prst="rect">
                <a:avLst/>
              </a:prstGeom>
              <a:blipFill>
                <a:blip r:embed="rId4"/>
                <a:stretch>
                  <a:fillRect l="-625" t="-5000" r="-625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EC32754C-940A-974D-9795-A97B637AD276}"/>
              </a:ext>
            </a:extLst>
          </p:cNvPr>
          <p:cNvSpPr/>
          <p:nvPr/>
        </p:nvSpPr>
        <p:spPr>
          <a:xfrm>
            <a:off x="5498757" y="2810231"/>
            <a:ext cx="3929449" cy="2191195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0D19674-F5E2-024C-8A6D-86A021C7973D}"/>
                  </a:ext>
                </a:extLst>
              </p:cNvPr>
              <p:cNvSpPr txBox="1"/>
              <p:nvPr/>
            </p:nvSpPr>
            <p:spPr>
              <a:xfrm>
                <a:off x="6080797" y="4234656"/>
                <a:ext cx="1470915" cy="448584"/>
              </a:xfrm>
              <a:prstGeom prst="rect">
                <a:avLst/>
              </a:prstGeom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𝐶𝑜𝑣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b>
                          </m:s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𝑉𝑎𝑟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1400" b="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0D19674-F5E2-024C-8A6D-86A021C797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0797" y="4234656"/>
                <a:ext cx="1470915" cy="448584"/>
              </a:xfrm>
              <a:prstGeom prst="rect">
                <a:avLst/>
              </a:prstGeom>
              <a:blipFill>
                <a:blip r:embed="rId5"/>
                <a:stretch>
                  <a:fillRect l="-3419" r="-3419" b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570372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31F15D-E40D-E14F-A66F-8D073A28B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Black Swan Events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CDFBC2-FC8F-374A-8A44-11CEC601EC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786691"/>
            <a:ext cx="4423719" cy="520723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en-US" dirty="0">
              <a:hlinkClick r:id="rId2"/>
            </a:endParaRPr>
          </a:p>
          <a:p>
            <a:r>
              <a:rPr lang="en-US" dirty="0"/>
              <a:t>Markets have returned ~7% risk-adjusted returns over the past 200 years (</a:t>
            </a:r>
            <a:r>
              <a:rPr lang="en-US" dirty="0" err="1"/>
              <a:t>Benhamou</a:t>
            </a:r>
            <a:r>
              <a:rPr lang="en-US" dirty="0"/>
              <a:t> et al. 2021)</a:t>
            </a:r>
          </a:p>
          <a:p>
            <a:pPr lvl="1"/>
            <a:r>
              <a:rPr lang="en-US" dirty="0"/>
              <a:t>Returns although typically normal, have periods of strong non-normality (Black Swan Events)</a:t>
            </a:r>
          </a:p>
          <a:p>
            <a:r>
              <a:rPr lang="en-US" dirty="0"/>
              <a:t>BSE hard for humans to observe because once it has happened it is included in our pricing (</a:t>
            </a:r>
            <a:r>
              <a:rPr lang="en-US" dirty="0" err="1"/>
              <a:t>Taleb</a:t>
            </a:r>
            <a:r>
              <a:rPr lang="en-US" dirty="0"/>
              <a:t> 2004)</a:t>
            </a:r>
          </a:p>
          <a:p>
            <a:pPr lvl="1"/>
            <a:r>
              <a:rPr lang="en-US" dirty="0"/>
              <a:t>We are unable to move away from our belief that the distribution of stock returns is *always* normal</a:t>
            </a:r>
          </a:p>
          <a:p>
            <a:pPr lvl="1"/>
            <a:r>
              <a:rPr lang="en-US" dirty="0"/>
              <a:t>Biased because there are so many indication of normality we heuristically ignore the outliers </a:t>
            </a:r>
          </a:p>
          <a:p>
            <a:r>
              <a:rPr lang="en-US" dirty="0"/>
              <a:t>BSE might be predictable, several indicators can be used</a:t>
            </a:r>
          </a:p>
          <a:p>
            <a:pPr lvl="1"/>
            <a:r>
              <a:rPr lang="en-US" dirty="0"/>
              <a:t>These suffer from hindsight bias (</a:t>
            </a:r>
            <a:r>
              <a:rPr lang="en-US" dirty="0" err="1"/>
              <a:t>Taleb</a:t>
            </a:r>
            <a:r>
              <a:rPr lang="en-US" dirty="0"/>
              <a:t> 2004) </a:t>
            </a:r>
          </a:p>
          <a:p>
            <a:pPr lvl="1"/>
            <a:r>
              <a:rPr lang="en-US" dirty="0"/>
              <a:t>New ML models have used: GBDT to learn on credit spreads, flight-to-quality, and commodity price trends (</a:t>
            </a:r>
            <a:r>
              <a:rPr lang="en-US" dirty="0" err="1"/>
              <a:t>Benhamou</a:t>
            </a:r>
            <a:r>
              <a:rPr lang="en-US" dirty="0"/>
              <a:t> et al. 2021)</a:t>
            </a:r>
          </a:p>
          <a:p>
            <a:pPr lvl="1"/>
            <a:r>
              <a:rPr lang="en-US" dirty="0"/>
              <a:t>Uses regional crashes to learn so that there are more instances of BSE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89EF692-445F-8C40-8C50-4272359A6D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 CAUSE OF DIFFERENTIAL BETWEEN BLACK SWAN AND REALIZED RETURNS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E822600-D23B-9F4C-B46C-DF2260B4EC9B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F2B56A5F-2888-4F4B-9548-3DFBBD9AE331}" type="datetime4">
              <a:rPr lang="en-US" smtClean="0">
                <a:uFillTx/>
              </a:rPr>
              <a:t>October 12, 2021</a:t>
            </a:fld>
            <a:endParaRPr lang="en-US" dirty="0">
              <a:uFillTx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2D438FD-403E-0544-95B9-9A08359CA51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2331785-045B-4B11-B148-1077469B9C9F}" type="slidenum">
              <a:rPr lang="en-US" smtClean="0">
                <a:uFillTx/>
              </a:rPr>
              <a:pPr/>
              <a:t>17</a:t>
            </a:fld>
            <a:endParaRPr lang="en-US" dirty="0">
              <a:uFillTx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02CB48-C8AF-8D49-AAF9-9A93FBF13B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0" y="1680433"/>
            <a:ext cx="3728220" cy="23971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EE9A74F-F676-E647-BAD6-3A19DB9448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5935" y="4195801"/>
            <a:ext cx="4829150" cy="2612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0662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D4C8A2-FECC-4C4C-AF6A-A1BCE017C7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Semi-Strong Form Anomalies (Part 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580FE9-5478-3448-8C7F-91074F622D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786691"/>
            <a:ext cx="4423719" cy="5367871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Original small-firm effect proposed that small firms were compensated more because they were riskier (</a:t>
            </a:r>
            <a:r>
              <a:rPr lang="en-US" dirty="0" err="1"/>
              <a:t>Banz</a:t>
            </a:r>
            <a:r>
              <a:rPr lang="en-US" dirty="0"/>
              <a:t> 1981)</a:t>
            </a:r>
          </a:p>
          <a:p>
            <a:r>
              <a:rPr lang="en-US" dirty="0"/>
              <a:t>Two subsequent justifications were provided: </a:t>
            </a:r>
          </a:p>
          <a:p>
            <a:pPr lvl="1"/>
            <a:r>
              <a:rPr lang="en-US" dirty="0"/>
              <a:t>Liquidity risk compensation because smaller firms are less traded (Liu 2006)</a:t>
            </a:r>
          </a:p>
          <a:p>
            <a:pPr lvl="1"/>
            <a:r>
              <a:rPr lang="en-US" dirty="0"/>
              <a:t>Information uncertainty compensations because smaller firms are less researched (Zhang 2006)</a:t>
            </a:r>
          </a:p>
          <a:p>
            <a:r>
              <a:rPr lang="en-US" dirty="0"/>
              <a:t>Evidence shows that the small-firm effect only was statistically significant in predicting returns from 1964 -1980</a:t>
            </a:r>
          </a:p>
          <a:p>
            <a:pPr lvl="1"/>
            <a:r>
              <a:rPr lang="en-US" dirty="0"/>
              <a:t>This means that although there might be some statistical evidence for small-firm effect it is not stable over time</a:t>
            </a:r>
          </a:p>
          <a:p>
            <a:r>
              <a:rPr lang="en-US" dirty="0"/>
              <a:t>Recent research on the small-firm effect has shown:</a:t>
            </a:r>
          </a:p>
          <a:p>
            <a:pPr lvl="1"/>
            <a:r>
              <a:rPr lang="en-US" dirty="0"/>
              <a:t>Highly seasonal, only true for domestic markets in January and not present otherwise</a:t>
            </a:r>
          </a:p>
          <a:p>
            <a:pPr lvl="1"/>
            <a:r>
              <a:rPr lang="en-US" dirty="0"/>
              <a:t>The original observed effect is thought to just be a representation of liquidity </a:t>
            </a:r>
          </a:p>
          <a:p>
            <a:pPr lvl="1"/>
            <a:r>
              <a:rPr lang="en-US" dirty="0"/>
              <a:t>It largely no longer exists in any market, this makes sense because it would have been exploited (Crain 2011)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E6833DD-5579-BF4F-B244-EE724CEAC1B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THE SMALL-FIRM EFFECT &amp; NEGLECTED-FIRM EFFECT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314B983-682B-D945-A3C3-844DBCA7216C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F2B56A5F-2888-4F4B-9548-3DFBBD9AE331}" type="datetime4">
              <a:rPr lang="en-US" smtClean="0">
                <a:uFillTx/>
              </a:rPr>
              <a:t>October 12, 2021</a:t>
            </a:fld>
            <a:endParaRPr lang="en-US" dirty="0">
              <a:uFillTx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32540A1-216A-E442-8C0C-3F2B15515DF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2331785-045B-4B11-B148-1077469B9C9F}" type="slidenum">
              <a:rPr lang="en-US" smtClean="0">
                <a:uFillTx/>
              </a:rPr>
              <a:pPr/>
              <a:t>18</a:t>
            </a:fld>
            <a:endParaRPr lang="en-US" dirty="0">
              <a:uFillTx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E06AC0-600A-E744-8C67-5A54C02CAB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3405" y="2403590"/>
            <a:ext cx="4134708" cy="2965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8089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37876-1AE7-324D-9541-9E39420798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Examining Liquidity Risk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5A32CF-A763-214A-A545-5C496E06A8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Liquidity risk could have been proxied through the small-firm effect</a:t>
            </a:r>
          </a:p>
          <a:p>
            <a:r>
              <a:rPr lang="en-US" dirty="0"/>
              <a:t>Liquidity: how fast or slow a stock can be sold to other traders without causing a drastic change in price </a:t>
            </a:r>
          </a:p>
          <a:p>
            <a:r>
              <a:rPr lang="en-US" dirty="0"/>
              <a:t>Liquidity lets us know how many other traders are involved with a stock </a:t>
            </a:r>
          </a:p>
          <a:p>
            <a:pPr lvl="1"/>
            <a:r>
              <a:rPr lang="en-US" dirty="0"/>
              <a:t>Amazon is a very liquid stock whereas a random pharma startup might not be </a:t>
            </a:r>
          </a:p>
          <a:p>
            <a:pPr lvl="1"/>
            <a:r>
              <a:rPr lang="en-US" dirty="0"/>
              <a:t>Can measure stock liquidity using the Share Turnover Ratio </a:t>
            </a:r>
          </a:p>
          <a:p>
            <a:r>
              <a:rPr lang="en-US" dirty="0"/>
              <a:t>If a stock has low liquidity at </a:t>
            </a:r>
            <a:r>
              <a:rPr lang="en-US" b="1" i="1" dirty="0"/>
              <a:t>t</a:t>
            </a:r>
            <a:r>
              <a:rPr lang="en-US" dirty="0"/>
              <a:t> and at </a:t>
            </a:r>
            <a:r>
              <a:rPr lang="en-US" b="1" i="1" dirty="0"/>
              <a:t>t + 1 </a:t>
            </a:r>
            <a:r>
              <a:rPr lang="en-US" dirty="0"/>
              <a:t>there is a recession it will be extremely difficult for the trader to exit the position</a:t>
            </a:r>
          </a:p>
          <a:p>
            <a:pPr lvl="1"/>
            <a:r>
              <a:rPr lang="en-US" dirty="0"/>
              <a:t>Liquidity clearly effects the degree of loses by an investor</a:t>
            </a:r>
          </a:p>
          <a:p>
            <a:r>
              <a:rPr lang="en-US" dirty="0"/>
              <a:t>Also effect more fundamental measures of risk</a:t>
            </a:r>
          </a:p>
          <a:p>
            <a:pPr lvl="1"/>
            <a:r>
              <a:rPr lang="en-US" dirty="0"/>
              <a:t>If a stock is low liquidity it prevents effective variance calculations </a:t>
            </a:r>
          </a:p>
          <a:p>
            <a:pPr lvl="1"/>
            <a:r>
              <a:rPr lang="en-US" dirty="0"/>
              <a:t>75% of time-varying market crash risk comes from illiquidity related exposure (Christofferson 2020)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A5FD6FC-0704-EF4F-A733-920B91B5E25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MENTIONED AS A </a:t>
            </a:r>
            <a:r>
              <a:rPr lang="en-US" b="1" dirty="0"/>
              <a:t>POSSIBLE</a:t>
            </a:r>
            <a:r>
              <a:rPr lang="en-US" dirty="0"/>
              <a:t> EXPLANATION FOR SMALL-FIRM EFFECT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D9C58330-FB61-2A45-B270-8AB052FD8CD4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F2B56A5F-2888-4F4B-9548-3DFBBD9AE331}" type="datetime4">
              <a:rPr lang="en-US" smtClean="0">
                <a:uFillTx/>
              </a:rPr>
              <a:t>October 12, 2021</a:t>
            </a:fld>
            <a:endParaRPr lang="en-US" dirty="0">
              <a:uFillTx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E1882C5-6533-CC4C-A46C-AEAAFCA24649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2331785-045B-4B11-B148-1077469B9C9F}" type="slidenum">
              <a:rPr lang="en-US" smtClean="0">
                <a:uFillTx/>
              </a:rPr>
              <a:pPr/>
              <a:t>19</a:t>
            </a:fld>
            <a:endParaRPr lang="en-US" dirty="0">
              <a:uFillTx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FA2D5BC-0034-204B-899A-0942CF926DE1}"/>
                  </a:ext>
                </a:extLst>
              </p:cNvPr>
              <p:cNvSpPr txBox="1"/>
              <p:nvPr/>
            </p:nvSpPr>
            <p:spPr>
              <a:xfrm>
                <a:off x="5088804" y="3224103"/>
                <a:ext cx="4215834" cy="576761"/>
              </a:xfrm>
              <a:prstGeom prst="rect">
                <a:avLst/>
              </a:prstGeom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𝑇𝑢𝑟𝑛𝑜𝑣𝑒𝑟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𝑉𝑜𝑙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𝑆h𝑎𝑟𝑒𝑠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𝑉𝑜𝑙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𝑆h𝑎𝑟𝑒𝑠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𝑂𝑢𝑡𝑠𝑡𝑎𝑛𝑑𝑖𝑛𝑔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FA2D5BC-0034-204B-899A-0942CF926D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8804" y="3224103"/>
                <a:ext cx="4215834" cy="576761"/>
              </a:xfrm>
              <a:prstGeom prst="rect">
                <a:avLst/>
              </a:prstGeom>
              <a:blipFill>
                <a:blip r:embed="rId2"/>
                <a:stretch>
                  <a:fillRect t="-4348" r="-601" b="-195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DEA7D77-8C15-8D4A-8A29-CE19C2BDF2D4}"/>
                  </a:ext>
                </a:extLst>
              </p:cNvPr>
              <p:cNvSpPr txBox="1"/>
              <p:nvPr/>
            </p:nvSpPr>
            <p:spPr>
              <a:xfrm>
                <a:off x="5119451" y="4040166"/>
                <a:ext cx="616836" cy="246221"/>
              </a:xfrm>
              <a:prstGeom prst="rect">
                <a:avLst/>
              </a:prstGeom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𝑤h𝑒𝑟𝑒</m:t>
                      </m:r>
                    </m:oMath>
                  </m:oMathPara>
                </a14:m>
                <a:endParaRPr lang="en-US" sz="1600" b="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DEA7D77-8C15-8D4A-8A29-CE19C2BDF2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9451" y="4040166"/>
                <a:ext cx="616836" cy="246221"/>
              </a:xfrm>
              <a:prstGeom prst="rect">
                <a:avLst/>
              </a:prstGeom>
              <a:blipFill>
                <a:blip r:embed="rId3"/>
                <a:stretch>
                  <a:fillRect l="-6000" r="-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E2EE1E4-8C69-5942-B42B-DCDF12EA42FD}"/>
                  </a:ext>
                </a:extLst>
              </p:cNvPr>
              <p:cNvSpPr txBox="1"/>
              <p:nvPr/>
            </p:nvSpPr>
            <p:spPr>
              <a:xfrm>
                <a:off x="5427869" y="4334749"/>
                <a:ext cx="4049762" cy="215444"/>
              </a:xfrm>
              <a:prstGeom prst="rect">
                <a:avLst/>
              </a:prstGeom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𝑉𝑜𝑙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𝑆h𝑎𝑟𝑒𝑠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)=#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𝑠h𝑎𝑟𝑒𝑠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𝑡𝑟𝑎𝑑𝑒𝑑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𝑝𝑒𝑟𝑖𝑜𝑑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b="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E2EE1E4-8C69-5942-B42B-DCDF12EA42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7869" y="4334749"/>
                <a:ext cx="4049762" cy="215444"/>
              </a:xfrm>
              <a:prstGeom prst="rect">
                <a:avLst/>
              </a:prstGeom>
              <a:blipFill>
                <a:blip r:embed="rId4"/>
                <a:stretch>
                  <a:fillRect l="-313" t="-5556" r="-938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7B0E71E2-DC61-8843-8C78-16FE61F56341}"/>
              </a:ext>
            </a:extLst>
          </p:cNvPr>
          <p:cNvSpPr/>
          <p:nvPr/>
        </p:nvSpPr>
        <p:spPr>
          <a:xfrm>
            <a:off x="4979773" y="3022289"/>
            <a:ext cx="4596712" cy="1910050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6873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uFillTx/>
              </a:rPr>
              <a:t>Before Breakout Meetings</a:t>
            </a:r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QUICK REMINDERS</a:t>
            </a:r>
            <a:endParaRPr lang="en-US" dirty="0">
              <a:uFillTx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>
          <a:xfrm>
            <a:off x="457200" y="163629"/>
            <a:ext cx="2263140" cy="269356"/>
          </a:xfrm>
        </p:spPr>
        <p:txBody>
          <a:bodyPr/>
          <a:lstStyle/>
          <a:p>
            <a:fld id="{C63209CA-2022-46CA-91A5-0A0D44630BB9}" type="datetime4">
              <a:rPr lang="en-US" smtClean="0">
                <a:uFillTx/>
              </a:rPr>
              <a:t>October 12, 2021</a:t>
            </a:fld>
            <a:endParaRPr lang="en-US">
              <a:uFillTx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6"/>
          </p:nvPr>
        </p:nvSpPr>
        <p:spPr>
          <a:xfrm>
            <a:off x="6951480" y="7372818"/>
            <a:ext cx="2263140" cy="197276"/>
          </a:xfrm>
        </p:spPr>
        <p:txBody>
          <a:bodyPr/>
          <a:lstStyle/>
          <a:p>
            <a:fld id="{22331785-045B-4B11-B148-1077469B9C9F}" type="slidenum">
              <a:rPr lang="en-US" smtClean="0">
                <a:uFillTx/>
              </a:rPr>
              <a:pPr/>
              <a:t>2</a:t>
            </a:fld>
            <a:endParaRPr lang="en-US" dirty="0">
              <a:uFillTx/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pc="300" dirty="0">
                <a:uFillTx/>
              </a:rPr>
              <a:t>SECTION I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3CBFD0-6012-E548-AC64-6D8486683F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Semi-Strong Form Anomalies (Part 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56A30A-AF0A-8543-B982-84C1618340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Book Value: this is the value of a firm that is reported on the balance sheet (the real assets of the company)</a:t>
            </a:r>
          </a:p>
          <a:p>
            <a:r>
              <a:rPr lang="en-US" dirty="0"/>
              <a:t>Market Value: market cap * shares outstanding</a:t>
            </a:r>
          </a:p>
          <a:p>
            <a:r>
              <a:rPr lang="en-US" dirty="0"/>
              <a:t>Book-to-Market (BM) says that companies with high BM Ratio should outperform companies with low ratios</a:t>
            </a:r>
          </a:p>
          <a:p>
            <a:pPr lvl="1"/>
            <a:r>
              <a:rPr lang="en-US" dirty="0"/>
              <a:t>Originally argued that +BM required the investor to take on more risk and thus have higher expected returns (</a:t>
            </a:r>
            <a:r>
              <a:rPr lang="en-US" dirty="0" err="1"/>
              <a:t>Fama</a:t>
            </a:r>
            <a:r>
              <a:rPr lang="en-US" dirty="0"/>
              <a:t> &amp; French 1992)</a:t>
            </a:r>
          </a:p>
          <a:p>
            <a:r>
              <a:rPr lang="en-US" dirty="0"/>
              <a:t>This may not be the case because firms with high risk of credit defaults have shown high levels of reversion (</a:t>
            </a:r>
            <a:r>
              <a:rPr lang="en-US" dirty="0" err="1"/>
              <a:t>Mohanram</a:t>
            </a:r>
            <a:r>
              <a:rPr lang="en-US" dirty="0"/>
              <a:t> 2004)</a:t>
            </a:r>
          </a:p>
          <a:p>
            <a:r>
              <a:rPr lang="en-US" dirty="0"/>
              <a:t>Important to analyze the BM Effect in the context of the company/industry </a:t>
            </a:r>
          </a:p>
          <a:p>
            <a:pPr lvl="1"/>
            <a:r>
              <a:rPr lang="en-US" dirty="0"/>
              <a:t>e.g. R&amp;D companies focus on R&amp;D fundamentals </a:t>
            </a:r>
          </a:p>
          <a:p>
            <a:pPr lvl="1"/>
            <a:r>
              <a:rPr lang="en-US" dirty="0"/>
              <a:t>This has shown to have significant effects on gaining outsized returns </a:t>
            </a:r>
          </a:p>
          <a:p>
            <a:r>
              <a:rPr lang="en-US" dirty="0"/>
              <a:t>Have to be careful for conservative accounting in reserve accounts because of accounting conservatism (Penman &amp; Zhang 2002)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BDDCF78-9310-3D4E-90DD-00308E614E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BOOK-TO-MAKRET EFFECTS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62F3EE77-3C68-D743-B64A-A94BA342FD89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F2B56A5F-2888-4F4B-9548-3DFBBD9AE331}" type="datetime4">
              <a:rPr lang="en-US" smtClean="0">
                <a:uFillTx/>
              </a:rPr>
              <a:t>October 12, 2021</a:t>
            </a:fld>
            <a:endParaRPr lang="en-US" dirty="0">
              <a:uFillTx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1DF124E-3313-F147-8F42-212F37B887BF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2331785-045B-4B11-B148-1077469B9C9F}" type="slidenum">
              <a:rPr lang="en-US" smtClean="0">
                <a:uFillTx/>
              </a:rPr>
              <a:pPr/>
              <a:t>20</a:t>
            </a:fld>
            <a:endParaRPr lang="en-US" dirty="0">
              <a:uFillTx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8A33576-27B5-854C-BCF6-4F28FDAC29DB}"/>
                  </a:ext>
                </a:extLst>
              </p:cNvPr>
              <p:cNvSpPr txBox="1"/>
              <p:nvPr/>
            </p:nvSpPr>
            <p:spPr>
              <a:xfrm>
                <a:off x="6116594" y="3579253"/>
                <a:ext cx="2320443" cy="571247"/>
              </a:xfrm>
              <a:prstGeom prst="rect">
                <a:avLst/>
              </a:prstGeom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𝐵𝑜𝑜𝑘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𝑉𝑎𝑙𝑢𝑒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𝑀𝑎𝑟𝑘𝑒𝑡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𝑉𝑎𝑙𝑢𝑒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8A33576-27B5-854C-BCF6-4F28FDAC29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6594" y="3579253"/>
                <a:ext cx="2320443" cy="571247"/>
              </a:xfrm>
              <a:prstGeom prst="rect">
                <a:avLst/>
              </a:prstGeom>
              <a:blipFill>
                <a:blip r:embed="rId2"/>
                <a:stretch>
                  <a:fillRect l="-1639" t="-6522" b="-195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54A426E6-8A6A-C249-9F46-713BB8FA0117}"/>
              </a:ext>
            </a:extLst>
          </p:cNvPr>
          <p:cNvSpPr/>
          <p:nvPr/>
        </p:nvSpPr>
        <p:spPr>
          <a:xfrm>
            <a:off x="5671752" y="3247854"/>
            <a:ext cx="3410464" cy="1276691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0298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02844-FB35-3049-9691-47C215991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Factors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51122F-3682-5348-B2FA-6810E46D72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Above we have looked at a variety of indicators that could/have been used to predict outsized expected return by traders</a:t>
            </a:r>
          </a:p>
          <a:p>
            <a:pPr lvl="1"/>
            <a:r>
              <a:rPr lang="en-US" dirty="0"/>
              <a:t>For example, liquidity risk could be used in a trading strategy to know when to exist the market or a particular stock </a:t>
            </a:r>
          </a:p>
          <a:p>
            <a:pPr lvl="1"/>
            <a:r>
              <a:rPr lang="en-US" dirty="0"/>
              <a:t>We could also use CAPM as a factor to predict expected returns</a:t>
            </a:r>
          </a:p>
          <a:p>
            <a:r>
              <a:rPr lang="en-US" dirty="0"/>
              <a:t>Over the next meetings we are going to go over various factors and factor models that have been proposed over the years</a:t>
            </a:r>
          </a:p>
          <a:p>
            <a:r>
              <a:rPr lang="en-US" dirty="0"/>
              <a:t>Using a factor model is an intuitive way to predict expected returns using a factor model we are going to find how well certain factors map to the market </a:t>
            </a:r>
          </a:p>
          <a:p>
            <a:r>
              <a:rPr lang="en-US" dirty="0"/>
              <a:t>Then calculate these factors at </a:t>
            </a:r>
            <a:r>
              <a:rPr lang="en-US" dirty="0" err="1"/>
              <a:t>intervaled</a:t>
            </a:r>
            <a:r>
              <a:rPr lang="en-US" dirty="0"/>
              <a:t> periods and come up with predictions of price movements</a:t>
            </a:r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1536CDF-CA0D-C846-9694-A51209A71C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ONE CAN USE FACTOR MODELS TO GAIN ”MORE” INFORMATION ABOUT THE MARKET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48B3B0A-682F-2543-9FF2-4E7B7458B858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F2B56A5F-2888-4F4B-9548-3DFBBD9AE331}" type="datetime4">
              <a:rPr lang="en-US" smtClean="0">
                <a:uFillTx/>
              </a:rPr>
              <a:t>October 12, 2021</a:t>
            </a:fld>
            <a:endParaRPr lang="en-US" dirty="0">
              <a:uFillTx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C568331-5F1D-8546-BA28-B5723B2DDEE8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2331785-045B-4B11-B148-1077469B9C9F}" type="slidenum">
              <a:rPr lang="en-US" smtClean="0">
                <a:uFillTx/>
              </a:rPr>
              <a:pPr/>
              <a:t>21</a:t>
            </a:fld>
            <a:endParaRPr lang="en-US" dirty="0">
              <a:uFillTx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232F51-7504-B249-B59A-527347C9FE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2172" y="1951701"/>
            <a:ext cx="4486542" cy="211131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9BB2B73-8051-574C-8A84-97436B8AF8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2208" y="4355563"/>
            <a:ext cx="4846469" cy="2724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7959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6CD805-E699-F749-A782-AAEB07BF6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Measures of Risk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4E4C77-3155-9549-80C3-91131B5B95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the beginning of this presentation we discussed how just expected returns did not matter but the risk of an investment did as well</a:t>
            </a:r>
          </a:p>
          <a:p>
            <a:pPr lvl="1"/>
            <a:r>
              <a:rPr lang="en-US" dirty="0"/>
              <a:t>This is because investors would simply just choose the riskiest asset if they only cared about returns </a:t>
            </a:r>
          </a:p>
          <a:p>
            <a:r>
              <a:rPr lang="en-US" dirty="0"/>
              <a:t>So far we can thinking about risk-adjusted returns in two three ways: variance, Sharpe Ratio, and </a:t>
            </a:r>
            <a:r>
              <a:rPr lang="en-US" dirty="0" err="1"/>
              <a:t>Sortino</a:t>
            </a:r>
            <a:r>
              <a:rPr lang="en-US" dirty="0"/>
              <a:t> Ratio</a:t>
            </a:r>
          </a:p>
          <a:p>
            <a:r>
              <a:rPr lang="en-US" dirty="0"/>
              <a:t>There are a wide variety of ways to look at risk of a security, to look at a few more: </a:t>
            </a:r>
          </a:p>
          <a:p>
            <a:pPr lvl="1"/>
            <a:r>
              <a:rPr lang="en-US" dirty="0"/>
              <a:t>Value-at-Risk (</a:t>
            </a:r>
            <a:r>
              <a:rPr lang="en-US" dirty="0" err="1"/>
              <a:t>VaR</a:t>
            </a:r>
            <a:r>
              <a:rPr lang="en-US" dirty="0"/>
              <a:t>): the value of a portfolio at risk of loss in the event of near BSEs</a:t>
            </a:r>
          </a:p>
          <a:p>
            <a:pPr lvl="1"/>
            <a:r>
              <a:rPr lang="en-US" dirty="0"/>
              <a:t>Draw-Down: find the percentage difference between the maximum and minimum price/value of a portfolio or stock within a period </a:t>
            </a:r>
          </a:p>
          <a:p>
            <a:pPr lvl="1"/>
            <a:r>
              <a:rPr lang="en-US" dirty="0"/>
              <a:t>Time-Under-Water: derived from Draw Down where you calculate the number of days been the max and min (Lopez de </a:t>
            </a:r>
            <a:r>
              <a:rPr lang="en-US" dirty="0" err="1"/>
              <a:t>Parado</a:t>
            </a:r>
            <a:r>
              <a:rPr lang="en-US" dirty="0"/>
              <a:t> 2011)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3EDFA2-4F17-544E-8E25-A528B205487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WE CONTINUE TO BE INTERESTED IN ADJUSTED-RISK RETURNS NOT JUST EXPECTED RETURNS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338CF44-C098-5E4E-AFAB-AD0073DE5DC0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F2B56A5F-2888-4F4B-9548-3DFBBD9AE331}" type="datetime4">
              <a:rPr lang="en-US" smtClean="0">
                <a:uFillTx/>
              </a:rPr>
              <a:t>October 12, 2021</a:t>
            </a:fld>
            <a:endParaRPr lang="en-US" dirty="0">
              <a:uFillTx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7C1F628-FF82-7C4A-8B40-160CFC374116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2331785-045B-4B11-B148-1077469B9C9F}" type="slidenum">
              <a:rPr lang="en-US" smtClean="0">
                <a:uFillTx/>
              </a:rPr>
              <a:pPr/>
              <a:t>22</a:t>
            </a:fld>
            <a:endParaRPr lang="en-US" dirty="0">
              <a:uFillTx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D59D35F-54A4-3C41-AD31-4F4180CD51E1}"/>
                  </a:ext>
                </a:extLst>
              </p:cNvPr>
              <p:cNvSpPr txBox="1"/>
              <p:nvPr/>
            </p:nvSpPr>
            <p:spPr>
              <a:xfrm>
                <a:off x="5427869" y="1785540"/>
                <a:ext cx="3516284" cy="348172"/>
              </a:xfrm>
              <a:prstGeom prst="rect">
                <a:avLst/>
              </a:prstGeom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𝑉𝑎𝑅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ra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D59D35F-54A4-3C41-AD31-4F4180CD51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7869" y="1785540"/>
                <a:ext cx="3516284" cy="348172"/>
              </a:xfrm>
              <a:prstGeom prst="rect">
                <a:avLst/>
              </a:prstGeom>
              <a:blipFill>
                <a:blip r:embed="rId2"/>
                <a:stretch>
                  <a:fillRect l="-719" r="-1799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9137CCA-6F13-AA43-A2DA-A2E0B019FC16}"/>
                  </a:ext>
                </a:extLst>
              </p:cNvPr>
              <p:cNvSpPr txBox="1"/>
              <p:nvPr/>
            </p:nvSpPr>
            <p:spPr>
              <a:xfrm>
                <a:off x="5427869" y="2280939"/>
                <a:ext cx="616836" cy="246221"/>
              </a:xfrm>
              <a:prstGeom prst="rect">
                <a:avLst/>
              </a:prstGeom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𝑤h𝑒𝑟𝑒</m:t>
                      </m:r>
                    </m:oMath>
                  </m:oMathPara>
                </a14:m>
                <a:endParaRPr lang="en-US" sz="1600" b="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9137CCA-6F13-AA43-A2DA-A2E0B019FC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7869" y="2280939"/>
                <a:ext cx="616836" cy="246221"/>
              </a:xfrm>
              <a:prstGeom prst="rect">
                <a:avLst/>
              </a:prstGeom>
              <a:blipFill>
                <a:blip r:embed="rId3"/>
                <a:stretch>
                  <a:fillRect l="-6000" r="-6000"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F6F1ACA-3C4E-3146-A457-D13119C2E0CB}"/>
                  </a:ext>
                </a:extLst>
              </p:cNvPr>
              <p:cNvSpPr txBox="1"/>
              <p:nvPr/>
            </p:nvSpPr>
            <p:spPr>
              <a:xfrm>
                <a:off x="5736287" y="2638453"/>
                <a:ext cx="1569340" cy="215444"/>
              </a:xfrm>
              <a:prstGeom prst="rect">
                <a:avLst/>
              </a:prstGeom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𝑝𝑒𝑟𝑖𝑜𝑑𝑠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𝑉𝑎𝑅</m:t>
                      </m:r>
                    </m:oMath>
                  </m:oMathPara>
                </a14:m>
                <a:endParaRPr lang="en-US" sz="1400" b="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F6F1ACA-3C4E-3146-A457-D13119C2E0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6287" y="2638453"/>
                <a:ext cx="1569340" cy="215444"/>
              </a:xfrm>
              <a:prstGeom prst="rect">
                <a:avLst/>
              </a:prstGeom>
              <a:blipFill>
                <a:blip r:embed="rId4"/>
                <a:stretch>
                  <a:fillRect l="-2419" t="-11111" r="-1613" b="-2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2EA4DEC-8ECA-C241-A559-7092C30A98AB}"/>
                  </a:ext>
                </a:extLst>
              </p:cNvPr>
              <p:cNvSpPr txBox="1"/>
              <p:nvPr/>
            </p:nvSpPr>
            <p:spPr>
              <a:xfrm>
                <a:off x="5730913" y="2896763"/>
                <a:ext cx="1941750" cy="215444"/>
              </a:xfrm>
              <a:prstGeom prst="rect">
                <a:avLst/>
              </a:prstGeom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𝑣𝑎𝑙𝑢𝑒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𝑝𝑜𝑟𝑡𝑓𝑜𝑙𝑖𝑜</m:t>
                      </m:r>
                    </m:oMath>
                  </m:oMathPara>
                </a14:m>
                <a:endParaRPr lang="en-US" sz="1400" b="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2EA4DEC-8ECA-C241-A559-7092C30A98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0913" y="2896763"/>
                <a:ext cx="1941750" cy="215444"/>
              </a:xfrm>
              <a:prstGeom prst="rect">
                <a:avLst/>
              </a:prstGeom>
              <a:blipFill>
                <a:blip r:embed="rId5"/>
                <a:stretch>
                  <a:fillRect l="-1299" t="-11765" r="-2597" b="-352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D8C8ACE-184E-494E-983C-1F7A44D730F6}"/>
                  </a:ext>
                </a:extLst>
              </p:cNvPr>
              <p:cNvSpPr txBox="1"/>
              <p:nvPr/>
            </p:nvSpPr>
            <p:spPr>
              <a:xfrm>
                <a:off x="5730913" y="3154344"/>
                <a:ext cx="3568797" cy="215444"/>
              </a:xfrm>
              <a:prstGeom prst="rect">
                <a:avLst/>
              </a:prstGeom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𝑧𝑠𝑐𝑜𝑟𝑒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𝑐𝑜𝑛𝑓𝑖𝑑𝑒𝑛𝑐𝑒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𝑖𝑛𝑡𝑒𝑟𝑣𝑎𝑙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~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0,1</m:t>
                          </m:r>
                        </m:e>
                      </m:d>
                    </m:oMath>
                  </m:oMathPara>
                </a14:m>
                <a:endParaRPr lang="en-US" sz="1400" b="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D8C8ACE-184E-494E-983C-1F7A44D730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0913" y="3154344"/>
                <a:ext cx="3568797" cy="215444"/>
              </a:xfrm>
              <a:prstGeom prst="rect">
                <a:avLst/>
              </a:prstGeom>
              <a:blipFill>
                <a:blip r:embed="rId6"/>
                <a:stretch>
                  <a:fillRect l="-355" t="-5556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EB62FFE-2144-7044-9247-4BAAFB67195E}"/>
                  </a:ext>
                </a:extLst>
              </p:cNvPr>
              <p:cNvSpPr txBox="1"/>
              <p:nvPr/>
            </p:nvSpPr>
            <p:spPr>
              <a:xfrm>
                <a:off x="5730913" y="3397058"/>
                <a:ext cx="3141886" cy="215444"/>
              </a:xfrm>
              <a:prstGeom prst="rect">
                <a:avLst/>
              </a:prstGeom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𝑠𝑖𝑛𝑔𝑙𝑒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𝑝𝑒𝑟𝑖𝑜𝑑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𝑠𝑡𝑎𝑛𝑑𝑎𝑟𝑑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𝑑𝑒𝑣𝑖𝑎𝑡𝑖𝑜𝑛</m:t>
                      </m:r>
                    </m:oMath>
                  </m:oMathPara>
                </a14:m>
                <a:endParaRPr lang="en-US" sz="1400" b="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EB62FFE-2144-7044-9247-4BAAFB6719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0913" y="3397058"/>
                <a:ext cx="3141886" cy="215444"/>
              </a:xfrm>
              <a:prstGeom prst="rect">
                <a:avLst/>
              </a:prstGeom>
              <a:blipFill>
                <a:blip r:embed="rId7"/>
                <a:stretch>
                  <a:fillRect t="-5556" r="-402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8F5D3A3-AF2C-5249-8C22-D04B9D480A9C}"/>
                  </a:ext>
                </a:extLst>
              </p:cNvPr>
              <p:cNvSpPr txBox="1"/>
              <p:nvPr/>
            </p:nvSpPr>
            <p:spPr>
              <a:xfrm>
                <a:off x="5427869" y="4978530"/>
                <a:ext cx="3871841" cy="586699"/>
              </a:xfrm>
              <a:prstGeom prst="rect">
                <a:avLst/>
              </a:prstGeom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𝐷𝑟𝑎𝑤𝐷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𝑀𝑎𝑥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b>
                              </m:sSub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𝑀𝑖𝑛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b>
                              </m:sSub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]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𝑀𝑎𝑥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8F5D3A3-AF2C-5249-8C22-D04B9D480A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7869" y="4978530"/>
                <a:ext cx="3871841" cy="586699"/>
              </a:xfrm>
              <a:prstGeom prst="rect">
                <a:avLst/>
              </a:prstGeom>
              <a:blipFill>
                <a:blip r:embed="rId8"/>
                <a:stretch>
                  <a:fillRect l="-1961" t="-2128" b="-170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>
            <a:extLst>
              <a:ext uri="{FF2B5EF4-FFF2-40B4-BE49-F238E27FC236}">
                <a16:creationId xmlns:a16="http://schemas.microsoft.com/office/drawing/2014/main" id="{021D4D15-90B5-1740-A8F0-A697BDD1F768}"/>
              </a:ext>
            </a:extLst>
          </p:cNvPr>
          <p:cNvSpPr/>
          <p:nvPr/>
        </p:nvSpPr>
        <p:spPr>
          <a:xfrm>
            <a:off x="5216955" y="1637662"/>
            <a:ext cx="4297748" cy="2210438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0A56BA4-3267-DF46-B6E8-D75B519E9D4A}"/>
              </a:ext>
            </a:extLst>
          </p:cNvPr>
          <p:cNvSpPr/>
          <p:nvPr/>
        </p:nvSpPr>
        <p:spPr>
          <a:xfrm>
            <a:off x="5214915" y="4661485"/>
            <a:ext cx="4297748" cy="1319185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5086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DB1E6C-FBEA-AE48-AB3D-AFF716D79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Frictions in the Market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88986D-F8B3-BE4C-BEAF-464159D122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786691"/>
            <a:ext cx="4423719" cy="533080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Up to this point the theory that backs these idea has made a large number of unrealistic assumptions about the stock market </a:t>
            </a:r>
          </a:p>
          <a:p>
            <a:pPr lvl="1"/>
            <a:r>
              <a:rPr lang="en-US" dirty="0"/>
              <a:t>No taxes</a:t>
            </a:r>
          </a:p>
          <a:p>
            <a:pPr lvl="1"/>
            <a:r>
              <a:rPr lang="en-US" dirty="0"/>
              <a:t>Can borrow at the risk-free rate </a:t>
            </a:r>
          </a:p>
          <a:p>
            <a:pPr lvl="1"/>
            <a:r>
              <a:rPr lang="en-US" dirty="0"/>
              <a:t>Investors are always rational</a:t>
            </a:r>
          </a:p>
          <a:p>
            <a:r>
              <a:rPr lang="en-US" dirty="0"/>
              <a:t>From observation, and the statistical variation from expected to realized returns, we know that many theoretical descriptions fail </a:t>
            </a:r>
          </a:p>
          <a:p>
            <a:r>
              <a:rPr lang="en-US" dirty="0"/>
              <a:t>Besides this we should also note the friction that QMI in our own processes have:</a:t>
            </a:r>
          </a:p>
          <a:p>
            <a:pPr lvl="1"/>
            <a:r>
              <a:rPr lang="en-US" dirty="0"/>
              <a:t>Very imperfect access to information; computing power etc. prevents of from immediately adjusting models</a:t>
            </a:r>
          </a:p>
          <a:p>
            <a:pPr lvl="1"/>
            <a:r>
              <a:rPr lang="en-US" dirty="0"/>
              <a:t>Trading costs; we have to pay a fee for every trade that we make </a:t>
            </a:r>
          </a:p>
          <a:p>
            <a:pPr lvl="1"/>
            <a:r>
              <a:rPr lang="en-US" dirty="0"/>
              <a:t>Time limitations; cannot have perfect assumptions or predictions because of resource limitations </a:t>
            </a:r>
          </a:p>
          <a:p>
            <a:r>
              <a:rPr lang="en-US" dirty="0"/>
              <a:t>From this what are somethings that we should limit about potential QMI strategies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F3855DC-FF2F-2242-A665-0447D6EE9CE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STANDARD FRICTIONS EXIST WHILE TRADING IN THE MARKET IGNORED IN THEORY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0A1FF18-E2B9-8741-AF96-ECBFE871B0ED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F2B56A5F-2888-4F4B-9548-3DFBBD9AE331}" type="datetime4">
              <a:rPr lang="en-US" smtClean="0">
                <a:uFillTx/>
              </a:rPr>
              <a:t>October 12, 2021</a:t>
            </a:fld>
            <a:endParaRPr lang="en-US" dirty="0">
              <a:uFillTx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7216376-F3A1-8E45-BCF2-B50FBBCAD231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2331785-045B-4B11-B148-1077469B9C9F}" type="slidenum">
              <a:rPr lang="en-US" smtClean="0">
                <a:uFillTx/>
              </a:rPr>
              <a:pPr/>
              <a:t>23</a:t>
            </a:fld>
            <a:endParaRPr lang="en-US" dirty="0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8437849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4130A9-AF4A-0D4B-AA22-BA4542F16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Our New Market 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B9C061-C32A-5245-BB70-09F699C79C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Most (if not all) of the factors that we reviewed came from </a:t>
            </a:r>
            <a:r>
              <a:rPr lang="en-US" dirty="0" err="1"/>
              <a:t>backtesting</a:t>
            </a:r>
            <a:r>
              <a:rPr lang="en-US" dirty="0"/>
              <a:t> and paper trading on the market</a:t>
            </a:r>
          </a:p>
          <a:p>
            <a:pPr lvl="1"/>
            <a:r>
              <a:rPr lang="en-US" dirty="0"/>
              <a:t>This indicates that, at least in the short term, factors and models can gain outsized returns </a:t>
            </a:r>
          </a:p>
          <a:p>
            <a:r>
              <a:rPr lang="en-US" dirty="0"/>
              <a:t>Generally, we think of these models as exploiting inefficiencies in the market</a:t>
            </a:r>
          </a:p>
          <a:p>
            <a:r>
              <a:rPr lang="en-US" dirty="0"/>
              <a:t>Models are able to mathematically find where traders are misjudging the market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CCE1899-8E6B-4E4A-89E7-A98A9AA86183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en-US" dirty="0"/>
              <a:t>Although daily returns of the market are roughly symmetric there are BSEs or similar</a:t>
            </a:r>
          </a:p>
          <a:p>
            <a:r>
              <a:rPr lang="en-US" dirty="0"/>
              <a:t>Important for us to be able to predict these events and exit the market </a:t>
            </a:r>
          </a:p>
          <a:p>
            <a:pPr lvl="1"/>
            <a:r>
              <a:rPr lang="en-US" dirty="0"/>
              <a:t>Remember the question from interviews</a:t>
            </a:r>
          </a:p>
          <a:p>
            <a:r>
              <a:rPr lang="en-US" dirty="0"/>
              <a:t>Some models exist to predict this market time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7909C2B-EF12-E148-81D4-7BE7E9387CE0}"/>
              </a:ext>
            </a:extLst>
          </p:cNvPr>
          <p:cNvSpPr>
            <a:spLocks noGrp="1"/>
          </p:cNvSpPr>
          <p:nvPr>
            <p:ph idx="16"/>
          </p:nvPr>
        </p:nvSpPr>
        <p:spPr/>
        <p:txBody>
          <a:bodyPr/>
          <a:lstStyle/>
          <a:p>
            <a:r>
              <a:rPr lang="en-US" dirty="0"/>
              <a:t>Above we mentioned that models or factors could predict outsized returns for a period</a:t>
            </a:r>
          </a:p>
          <a:p>
            <a:pPr lvl="1"/>
            <a:r>
              <a:rPr lang="en-US" dirty="0"/>
              <a:t>The market will eventually remove the inefficiencies that factors trade on</a:t>
            </a:r>
          </a:p>
          <a:p>
            <a:pPr lvl="1"/>
            <a:r>
              <a:rPr lang="en-US" dirty="0"/>
              <a:t>People are trading every second during trading hours so as enough people find the inefficiency it will be removed </a:t>
            </a:r>
          </a:p>
          <a:p>
            <a:pPr lvl="2"/>
            <a:r>
              <a:rPr lang="en-US" dirty="0"/>
              <a:t>Prices are bid up till capital gains are removed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A4A1B4E-6ADF-6646-AE6C-55EF0E1488D2}"/>
              </a:ext>
            </a:extLst>
          </p:cNvPr>
          <p:cNvSpPr>
            <a:spLocks noGrp="1"/>
          </p:cNvSpPr>
          <p:nvPr>
            <p:ph idx="17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These were all, at some point, novel ways to view and trade on the market</a:t>
            </a:r>
          </a:p>
          <a:p>
            <a:pPr lvl="1"/>
            <a:r>
              <a:rPr lang="en-US" dirty="0"/>
              <a:t>They probably gained alpha and there might still be some return left</a:t>
            </a:r>
          </a:p>
          <a:p>
            <a:r>
              <a:rPr lang="en-US" dirty="0"/>
              <a:t>We, current investors, gain consistent risk-adjusted returns from building on these ideas</a:t>
            </a:r>
          </a:p>
          <a:p>
            <a:pPr lvl="1"/>
            <a:r>
              <a:rPr lang="en-US" dirty="0"/>
              <a:t>This is why it is important go over them. Not just to understand the market, but to know what is already out there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314B42F-A25F-F746-AF19-89E0CE2A9E6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1343889"/>
            <a:ext cx="9144000" cy="400050"/>
          </a:xfrm>
        </p:spPr>
        <p:txBody>
          <a:bodyPr/>
          <a:lstStyle/>
          <a:p>
            <a:r>
              <a:rPr lang="en-US" dirty="0"/>
              <a:t>HOW THIS SHOULD EFFECT OUR VIEW OF THE MARKET</a:t>
            </a:r>
          </a:p>
          <a:p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B303E03D-DDE3-2D40-9DD4-A19AE3120FC0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2215C8B8-F94F-49F1-9D66-3C0ADB103C0B}" type="datetime4">
              <a:rPr lang="en-US" smtClean="0">
                <a:uFillTx/>
              </a:rPr>
              <a:t>October 12, 2021</a:t>
            </a:fld>
            <a:endParaRPr lang="en-US" dirty="0">
              <a:uFillTx/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D64BDAD-C449-5F45-8854-F9A9C3F74FC8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22331785-045B-4B11-B148-1077469B9C9F}" type="slidenum">
              <a:rPr lang="en-US" smtClean="0">
                <a:uFillTx/>
              </a:rPr>
              <a:pPr/>
              <a:t>24</a:t>
            </a:fld>
            <a:endParaRPr lang="en-US" dirty="0">
              <a:uFillTx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327BAC5-A0C2-024B-898D-3EC96B4589E1}"/>
              </a:ext>
            </a:extLst>
          </p:cNvPr>
          <p:cNvSpPr/>
          <p:nvPr/>
        </p:nvSpPr>
        <p:spPr>
          <a:xfrm>
            <a:off x="5103342" y="1617414"/>
            <a:ext cx="4297748" cy="2210438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2C54AA2-5550-6B48-B344-0F396789D135}"/>
              </a:ext>
            </a:extLst>
          </p:cNvPr>
          <p:cNvSpPr/>
          <p:nvPr/>
        </p:nvSpPr>
        <p:spPr>
          <a:xfrm>
            <a:off x="374823" y="4181913"/>
            <a:ext cx="4530810" cy="2428951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88C5521-C0C1-3440-889F-0720B02D8714}"/>
              </a:ext>
            </a:extLst>
          </p:cNvPr>
          <p:cNvCxnSpPr/>
          <p:nvPr/>
        </p:nvCxnSpPr>
        <p:spPr>
          <a:xfrm flipV="1">
            <a:off x="4893276" y="3827852"/>
            <a:ext cx="210066" cy="354061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41083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Citations</a:t>
            </a:r>
            <a:endParaRPr lang="en-US" dirty="0">
              <a:uFillTx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>
          <a:xfrm>
            <a:off x="457200" y="163629"/>
            <a:ext cx="2263140" cy="269356"/>
          </a:xfrm>
        </p:spPr>
        <p:txBody>
          <a:bodyPr/>
          <a:lstStyle/>
          <a:p>
            <a:fld id="{3AD22567-91A2-4E00-B4F1-1E671AB16BD2}" type="datetime4">
              <a:rPr lang="en-US" smtClean="0">
                <a:uFillTx/>
              </a:rPr>
              <a:t>October 12, 2021</a:t>
            </a:fld>
            <a:endParaRPr lang="en-US" dirty="0">
              <a:uFillTx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6"/>
          </p:nvPr>
        </p:nvSpPr>
        <p:spPr>
          <a:xfrm>
            <a:off x="6951480" y="7372818"/>
            <a:ext cx="2263140" cy="197276"/>
          </a:xfrm>
        </p:spPr>
        <p:txBody>
          <a:bodyPr/>
          <a:lstStyle/>
          <a:p>
            <a:fld id="{22331785-045B-4B11-B148-1077469B9C9F}" type="slidenum">
              <a:rPr lang="en-US" smtClean="0">
                <a:uFillTx/>
              </a:rPr>
              <a:pPr/>
              <a:t>25</a:t>
            </a:fld>
            <a:endParaRPr lang="en-US" dirty="0">
              <a:uFillTx/>
            </a:endParaRP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AEAF1A36-B2CE-1148-A7FF-E5F352A422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733151"/>
            <a:ext cx="9144000" cy="4707629"/>
          </a:xfrm>
        </p:spPr>
        <p:txBody>
          <a:bodyPr>
            <a:normAutofit/>
          </a:bodyPr>
          <a:lstStyle/>
          <a:p>
            <a:pPr marL="463550" indent="-452438">
              <a:buNone/>
            </a:pPr>
            <a:r>
              <a:rPr lang="en-US" sz="1200" dirty="0"/>
              <a:t>Adrian, Tobias and </a:t>
            </a:r>
            <a:r>
              <a:rPr lang="en-US" sz="1200" dirty="0" err="1"/>
              <a:t>Franzoni</a:t>
            </a:r>
            <a:r>
              <a:rPr lang="en-US" sz="1200" dirty="0"/>
              <a:t>, Francesco A., Learning About Beta: Time-Varying Factor Loadings, Expected Returns, and the Conditional CAPM (October 8, 2008). Federal Reserve Bank of New York Staff Report No. 193, Available at SSRN: </a:t>
            </a:r>
            <a:r>
              <a:rPr lang="en-US" sz="1200" u="sng" dirty="0">
                <a:hlinkClick r:id="rId2"/>
              </a:rPr>
              <a:t>https://ssrn.com/abstract=391562</a:t>
            </a:r>
            <a:r>
              <a:rPr lang="en-US" sz="1200" dirty="0"/>
              <a:t> or </a:t>
            </a:r>
            <a:r>
              <a:rPr lang="en-US" sz="1200" u="sng" dirty="0">
                <a:hlinkClick r:id="rId3"/>
              </a:rPr>
              <a:t>http://dx.doi.org/10.2139/ssrn.391562</a:t>
            </a:r>
            <a:endParaRPr lang="en-US" sz="1200" u="sng" dirty="0"/>
          </a:p>
          <a:p>
            <a:pPr marL="463550" indent="-452438">
              <a:buNone/>
            </a:pPr>
            <a:r>
              <a:rPr lang="en-US" sz="1200" dirty="0" err="1"/>
              <a:t>Manhire</a:t>
            </a:r>
            <a:r>
              <a:rPr lang="en-US" sz="1200" dirty="0"/>
              <a:t>, Jack, Measuring Black Swans in Financial Markets (February 28, 2018). 8 Journal of Mathematical Finance 227 (2018), Available at SSRN: </a:t>
            </a:r>
            <a:r>
              <a:rPr lang="en-US" sz="1200" u="sng" dirty="0">
                <a:hlinkClick r:id="rId4"/>
              </a:rPr>
              <a:t>https://ssrn.com/abstract=3085747</a:t>
            </a:r>
            <a:endParaRPr lang="en-US" sz="1200" u="sng" dirty="0"/>
          </a:p>
          <a:p>
            <a:pPr marL="463550" indent="-452438">
              <a:buNone/>
            </a:pPr>
            <a:r>
              <a:rPr lang="en-US" sz="1200" dirty="0" err="1"/>
              <a:t>Benhamou</a:t>
            </a:r>
            <a:r>
              <a:rPr lang="en-US" sz="1200" dirty="0"/>
              <a:t>, Eric and </a:t>
            </a:r>
            <a:r>
              <a:rPr lang="en-US" sz="1200" dirty="0" err="1"/>
              <a:t>Ohana</a:t>
            </a:r>
            <a:r>
              <a:rPr lang="en-US" sz="1200" dirty="0"/>
              <a:t>, Jean-Jacques and </a:t>
            </a:r>
            <a:r>
              <a:rPr lang="en-US" sz="1200" dirty="0" err="1"/>
              <a:t>Saltiel</a:t>
            </a:r>
            <a:r>
              <a:rPr lang="en-US" sz="1200" dirty="0"/>
              <a:t>, David and </a:t>
            </a:r>
            <a:r>
              <a:rPr lang="en-US" sz="1200" dirty="0" err="1"/>
              <a:t>Guez</a:t>
            </a:r>
            <a:r>
              <a:rPr lang="en-US" sz="1200" dirty="0"/>
              <a:t>, Beatrice, Planning in Financial Markets in Presence of Spikes: Using Machine Learning GBDT (June 8, 2021). Available at SSRN: </a:t>
            </a:r>
            <a:r>
              <a:rPr lang="en-US" sz="1200" u="sng" dirty="0">
                <a:hlinkClick r:id="rId5"/>
              </a:rPr>
              <a:t>https://ssrn.com/abstract=3862428</a:t>
            </a:r>
            <a:r>
              <a:rPr lang="en-US" sz="1200" dirty="0"/>
              <a:t> or </a:t>
            </a:r>
            <a:r>
              <a:rPr lang="en-US" sz="1200" u="sng" dirty="0">
                <a:hlinkClick r:id="rId6"/>
              </a:rPr>
              <a:t>http://dx.doi.org/10.2139/ssrn.3862428</a:t>
            </a:r>
            <a:endParaRPr lang="en-US" sz="1200" u="sng" dirty="0"/>
          </a:p>
          <a:p>
            <a:pPr marL="463550" indent="-452438">
              <a:buNone/>
            </a:pPr>
            <a:r>
              <a:rPr lang="en-US" sz="1200" dirty="0"/>
              <a:t>Crain, Michael A., A Literature Review of the Size Effect (October 29, 2011). Available at SSRN: </a:t>
            </a:r>
            <a:r>
              <a:rPr lang="en-US" sz="1200" u="sng" dirty="0">
                <a:hlinkClick r:id="rId7"/>
              </a:rPr>
              <a:t>https://ssrn.com/abstract=1710076</a:t>
            </a:r>
            <a:r>
              <a:rPr lang="en-US" sz="1200" dirty="0"/>
              <a:t> or </a:t>
            </a:r>
            <a:r>
              <a:rPr lang="en-US" sz="1200" u="sng" dirty="0">
                <a:hlinkClick r:id="rId8"/>
              </a:rPr>
              <a:t>http://dx.doi.org/10.2139/ssrn.1710076</a:t>
            </a:r>
            <a:endParaRPr lang="en-US" sz="1200" u="sng" dirty="0"/>
          </a:p>
          <a:p>
            <a:pPr marL="463550" indent="-452438">
              <a:buNone/>
            </a:pPr>
            <a:r>
              <a:rPr lang="en-US" sz="1200" dirty="0" err="1"/>
              <a:t>Christoffersen</a:t>
            </a:r>
            <a:r>
              <a:rPr lang="en-US" sz="1200" dirty="0"/>
              <a:t>, Peter and </a:t>
            </a:r>
            <a:r>
              <a:rPr lang="en-US" sz="1200" dirty="0" err="1"/>
              <a:t>Feunou</a:t>
            </a:r>
            <a:r>
              <a:rPr lang="en-US" sz="1200" dirty="0"/>
              <a:t>, Bruno and Jeon, </a:t>
            </a:r>
            <a:r>
              <a:rPr lang="en-US" sz="1200" dirty="0" err="1"/>
              <a:t>Yoontae</a:t>
            </a:r>
            <a:r>
              <a:rPr lang="en-US" sz="1200" dirty="0"/>
              <a:t> and </a:t>
            </a:r>
            <a:r>
              <a:rPr lang="en-US" sz="1200" dirty="0" err="1"/>
              <a:t>Ornthanalai</a:t>
            </a:r>
            <a:r>
              <a:rPr lang="en-US" sz="1200" dirty="0"/>
              <a:t>, </a:t>
            </a:r>
            <a:r>
              <a:rPr lang="en-US" sz="1200" dirty="0" err="1"/>
              <a:t>Chayawat</a:t>
            </a:r>
            <a:r>
              <a:rPr lang="en-US" sz="1200" dirty="0"/>
              <a:t>, Time-Varying Crash Risk Embedded in Index Options: The Role of Stock Market Liquidity (July 20, 2018). </a:t>
            </a:r>
            <a:r>
              <a:rPr lang="en-US" sz="1200" dirty="0" err="1"/>
              <a:t>Rotman</a:t>
            </a:r>
            <a:r>
              <a:rPr lang="en-US" sz="1200" dirty="0"/>
              <a:t> School of Management Working Paper No. 2797308, Available at SSRN: </a:t>
            </a:r>
            <a:r>
              <a:rPr lang="en-US" sz="1200" u="sng" dirty="0">
                <a:hlinkClick r:id="rId9"/>
              </a:rPr>
              <a:t>https://ssrn.com/abstract=2797308</a:t>
            </a:r>
            <a:r>
              <a:rPr lang="en-US" sz="1200" dirty="0"/>
              <a:t> or </a:t>
            </a:r>
            <a:r>
              <a:rPr lang="en-US" sz="1200" u="sng" dirty="0">
                <a:hlinkClick r:id="rId10"/>
              </a:rPr>
              <a:t>http://dx.doi.org/10.2139/ssrn.2797308</a:t>
            </a:r>
            <a:endParaRPr lang="en-US" sz="1200" u="sng" dirty="0"/>
          </a:p>
          <a:p>
            <a:pPr marL="463550" indent="-452438">
              <a:buNone/>
            </a:pPr>
            <a:r>
              <a:rPr lang="en-US" sz="1200" dirty="0" err="1"/>
              <a:t>Mohanram</a:t>
            </a:r>
            <a:r>
              <a:rPr lang="en-US" sz="1200" dirty="0"/>
              <a:t>, </a:t>
            </a:r>
            <a:r>
              <a:rPr lang="en-US" sz="1200" dirty="0" err="1"/>
              <a:t>Partha</a:t>
            </a:r>
            <a:r>
              <a:rPr lang="en-US" sz="1200" dirty="0"/>
              <a:t> S., Separating Winners from Losers Among Low Book-to-Market Stocks Using Financial Statement Analysis (April 2004). Available at SSRN: </a:t>
            </a:r>
            <a:r>
              <a:rPr lang="en-US" sz="1200" u="sng" dirty="0">
                <a:hlinkClick r:id="rId11"/>
              </a:rPr>
              <a:t>https://ssrn.com/abstract=403180</a:t>
            </a:r>
            <a:r>
              <a:rPr lang="en-US" sz="1200" dirty="0"/>
              <a:t> or </a:t>
            </a:r>
            <a:r>
              <a:rPr lang="en-US" sz="1200" u="sng" dirty="0">
                <a:hlinkClick r:id="rId12"/>
              </a:rPr>
              <a:t>http://dx.doi.org/10.2139/ssrn.403180</a:t>
            </a:r>
            <a:endParaRPr lang="en-US" sz="1200" u="sng" dirty="0"/>
          </a:p>
          <a:p>
            <a:pPr marL="463550" indent="-452438">
              <a:buNone/>
            </a:pPr>
            <a:r>
              <a:rPr lang="en-US" sz="1200" dirty="0"/>
              <a:t>López de Prado, Marcos and López de Prado, Marcos and </a:t>
            </a:r>
            <a:r>
              <a:rPr lang="en-US" sz="1200" dirty="0" err="1"/>
              <a:t>Peijan</a:t>
            </a:r>
            <a:r>
              <a:rPr lang="en-US" sz="1200" dirty="0"/>
              <a:t>, Achim, Measuring Loss Potential of Hedge Fund Strategies. Available at SSRN: </a:t>
            </a:r>
            <a:r>
              <a:rPr lang="en-US" sz="1200" u="sng" dirty="0">
                <a:hlinkClick r:id="rId13"/>
              </a:rPr>
              <a:t>https://ssrn.com/abstract=641702</a:t>
            </a:r>
            <a:endParaRPr lang="en-US" sz="2400" u="sng" dirty="0"/>
          </a:p>
        </p:txBody>
      </p:sp>
    </p:spTree>
    <p:extLst>
      <p:ext uri="{BB962C8B-B14F-4D97-AF65-F5344CB8AC3E}">
        <p14:creationId xmlns:p14="http://schemas.microsoft.com/office/powerpoint/2010/main" val="42385630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uFillTx/>
              </a:rPr>
              <a:t>Reminders for this Coming Week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>
          <a:xfrm>
            <a:off x="457200" y="163629"/>
            <a:ext cx="2263140" cy="269356"/>
          </a:xfrm>
        </p:spPr>
        <p:txBody>
          <a:bodyPr/>
          <a:lstStyle/>
          <a:p>
            <a:fld id="{3AD22567-91A2-4E00-B4F1-1E671AB16BD2}" type="datetime4">
              <a:rPr lang="en-US" smtClean="0">
                <a:uFillTx/>
              </a:rPr>
              <a:t>October 12, 2021</a:t>
            </a:fld>
            <a:endParaRPr lang="en-US" dirty="0">
              <a:uFillTx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6"/>
          </p:nvPr>
        </p:nvSpPr>
        <p:spPr>
          <a:xfrm>
            <a:off x="6951480" y="7372818"/>
            <a:ext cx="2263140" cy="197276"/>
          </a:xfrm>
        </p:spPr>
        <p:txBody>
          <a:bodyPr/>
          <a:lstStyle/>
          <a:p>
            <a:fld id="{22331785-045B-4B11-B148-1077469B9C9F}" type="slidenum">
              <a:rPr lang="en-US" smtClean="0">
                <a:uFillTx/>
              </a:rPr>
              <a:pPr/>
              <a:t>3</a:t>
            </a:fld>
            <a:endParaRPr lang="en-US" dirty="0">
              <a:uFillTx/>
            </a:endParaRP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AEAF1A36-B2CE-1148-A7FF-E5F352A422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733151"/>
            <a:ext cx="9144000" cy="4707629"/>
          </a:xfrm>
        </p:spPr>
        <p:txBody>
          <a:bodyPr/>
          <a:lstStyle/>
          <a:p>
            <a:pPr marL="0" indent="0" algn="ctr">
              <a:buNone/>
            </a:pPr>
            <a:r>
              <a:rPr lang="en-US" sz="2000" b="1" dirty="0"/>
              <a:t>Reminders</a:t>
            </a:r>
          </a:p>
          <a:p>
            <a:pPr marL="0" indent="0" algn="ctr">
              <a:buNone/>
            </a:pPr>
            <a:r>
              <a:rPr lang="en-US" sz="1600" dirty="0"/>
              <a:t>Signup for Slack and turn on reminders</a:t>
            </a:r>
          </a:p>
          <a:p>
            <a:pPr marL="0" indent="0" algn="ctr">
              <a:buNone/>
            </a:pPr>
            <a:r>
              <a:rPr lang="en-US" sz="1600" dirty="0"/>
              <a:t>Signup on the USIT portal and pay dues</a:t>
            </a:r>
          </a:p>
          <a:p>
            <a:pPr marL="0" indent="0" algn="ctr">
              <a:buNone/>
            </a:pPr>
            <a:r>
              <a:rPr lang="en-US" sz="1600" dirty="0"/>
              <a:t>USIT Retreat this Weekend Make sure that you register!</a:t>
            </a:r>
          </a:p>
          <a:p>
            <a:pPr marL="0" indent="0" algn="ctr">
              <a:buNone/>
            </a:pPr>
            <a:endParaRPr lang="en-US" sz="1600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1600" b="1" dirty="0"/>
              <a:t>Dates</a:t>
            </a:r>
          </a:p>
          <a:p>
            <a:pPr marL="0" indent="0" algn="ctr">
              <a:buNone/>
            </a:pPr>
            <a:r>
              <a:rPr lang="en-US" sz="1600" dirty="0"/>
              <a:t>QMI General Meeting #7 (10/18/21) </a:t>
            </a:r>
          </a:p>
          <a:p>
            <a:pPr marL="0" indent="0" algn="ctr">
              <a:buNone/>
            </a:pPr>
            <a:r>
              <a:rPr lang="en-US" sz="1600" dirty="0"/>
              <a:t>Homework #2 Due Before Meeting #8 (10/20/21)</a:t>
            </a:r>
          </a:p>
          <a:p>
            <a:pPr marL="0" indent="0" algn="ctr">
              <a:buNone/>
            </a:pPr>
            <a:r>
              <a:rPr lang="en-US" sz="1600" dirty="0"/>
              <a:t>USIT Retreat *very very encouraged* (this weekend)</a:t>
            </a:r>
          </a:p>
          <a:p>
            <a:pPr marL="0" indent="0" algn="ctr">
              <a:buNone/>
            </a:pPr>
            <a:endParaRPr lang="en-US" sz="1600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EBF4B47-02BE-8E4E-BA61-8EAD59E2C4C2}"/>
              </a:ext>
            </a:extLst>
          </p:cNvPr>
          <p:cNvCxnSpPr/>
          <p:nvPr/>
        </p:nvCxnSpPr>
        <p:spPr>
          <a:xfrm>
            <a:off x="5717894" y="1921399"/>
            <a:ext cx="3600898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6659CB5-3407-1344-B433-7A3941E406E7}"/>
              </a:ext>
            </a:extLst>
          </p:cNvPr>
          <p:cNvCxnSpPr/>
          <p:nvPr/>
        </p:nvCxnSpPr>
        <p:spPr>
          <a:xfrm>
            <a:off x="768076" y="1921399"/>
            <a:ext cx="3600898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DE8B740-A27C-6E47-B89C-FD557E46D58D}"/>
              </a:ext>
            </a:extLst>
          </p:cNvPr>
          <p:cNvCxnSpPr/>
          <p:nvPr/>
        </p:nvCxnSpPr>
        <p:spPr>
          <a:xfrm>
            <a:off x="5407307" y="4214286"/>
            <a:ext cx="3600898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18344BE-2637-5647-99D2-744913EBA32D}"/>
              </a:ext>
            </a:extLst>
          </p:cNvPr>
          <p:cNvCxnSpPr/>
          <p:nvPr/>
        </p:nvCxnSpPr>
        <p:spPr>
          <a:xfrm>
            <a:off x="1045580" y="4225861"/>
            <a:ext cx="3600898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49ED93-8A7C-6040-B333-BF5204B9601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Introduction to Statistical Measures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A91C10-4061-1143-BABD-8017B58DDDB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LAVANYA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8911E1-D872-AD40-BFCB-8EFDBFD22E4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 E C T I O N  I I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1745F2-A063-814B-83A4-4F7AD7F7CDD9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8B85B651-7A6E-4A4A-8FF3-F391C8319F94}" type="datetime4">
              <a:rPr lang="en-US" smtClean="0">
                <a:uFillTx/>
              </a:rPr>
              <a:t>October 12, 2021</a:t>
            </a:fld>
            <a:endParaRPr lang="en-US" dirty="0">
              <a:uFillTx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83D08A-87AB-6C45-837F-AD2A205ACCC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2331785-045B-4B11-B148-1077469B9C9F}" type="slidenum">
              <a:rPr lang="en-US" smtClean="0">
                <a:uFillTx/>
              </a:rPr>
              <a:pPr/>
              <a:t>4</a:t>
            </a:fld>
            <a:endParaRPr lang="en-US" dirty="0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3011315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3"/>
          <p:cNvSpPr txBox="1">
            <a:spLocks noGrp="1"/>
          </p:cNvSpPr>
          <p:nvPr>
            <p:ph type="title"/>
          </p:nvPr>
        </p:nvSpPr>
        <p:spPr>
          <a:xfrm>
            <a:off x="457200" y="633071"/>
            <a:ext cx="9144000" cy="5198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attrocento Sans"/>
              <a:buNone/>
            </a:pPr>
            <a:r>
              <a:rPr lang="en-US"/>
              <a:t>Basics</a:t>
            </a:r>
            <a:endParaRPr/>
          </a:p>
        </p:txBody>
      </p:sp>
      <p:sp>
        <p:nvSpPr>
          <p:cNvPr id="105" name="Google Shape;105;p3"/>
          <p:cNvSpPr txBox="1">
            <a:spLocks noGrp="1"/>
          </p:cNvSpPr>
          <p:nvPr>
            <p:ph type="body" idx="1"/>
          </p:nvPr>
        </p:nvSpPr>
        <p:spPr>
          <a:xfrm>
            <a:off x="457200" y="1217141"/>
            <a:ext cx="9144000" cy="47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highlight>
                <a:srgbClr val="FFFFFF"/>
              </a:highlight>
            </a:endParaRPr>
          </a:p>
          <a:p>
            <a:pPr marL="287337" marR="0" lvl="0" indent="-268287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■"/>
            </a:pPr>
            <a:r>
              <a:rPr lang="en-US" sz="1500">
                <a:highlight>
                  <a:srgbClr val="FFFFFF"/>
                </a:highlight>
              </a:rPr>
              <a:t>Big Data: new currency of the world.</a:t>
            </a:r>
            <a:endParaRPr sz="1500">
              <a:highlight>
                <a:srgbClr val="FFFFFF"/>
              </a:highlight>
            </a:endParaRPr>
          </a:p>
          <a:p>
            <a:pPr marL="287337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highlight>
                <a:srgbClr val="FFFFFF"/>
              </a:highlight>
            </a:endParaRPr>
          </a:p>
          <a:p>
            <a:pPr marL="287337" lvl="0" indent="-268287" algn="l" rtl="0">
              <a:spcBef>
                <a:spcPts val="0"/>
              </a:spcBef>
              <a:spcAft>
                <a:spcPts val="0"/>
              </a:spcAft>
              <a:buSzPts val="1500"/>
              <a:buChar char="■"/>
            </a:pPr>
            <a:r>
              <a:rPr lang="en-US" sz="1500"/>
              <a:t>Descriptive Statistics help us take control of this data and use it effectively.</a:t>
            </a:r>
            <a:endParaRPr sz="1500"/>
          </a:p>
          <a:p>
            <a:pPr marL="571500" lvl="1" indent="-266700" algn="l" rtl="0">
              <a:spcBef>
                <a:spcPts val="0"/>
              </a:spcBef>
              <a:spcAft>
                <a:spcPts val="0"/>
              </a:spcAft>
              <a:buSzPts val="1500"/>
              <a:buChar char="▶"/>
            </a:pPr>
            <a:r>
              <a:rPr lang="en-US" sz="1500"/>
              <a:t>Distribution of a Variable</a:t>
            </a:r>
            <a:endParaRPr sz="1500"/>
          </a:p>
          <a:p>
            <a:pPr marL="800100" lvl="2" indent="-2095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500"/>
              <a:t>Class intervals, relative frequencies </a:t>
            </a:r>
            <a:endParaRPr sz="1500"/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3"/>
          <p:cNvSpPr txBox="1">
            <a:spLocks noGrp="1"/>
          </p:cNvSpPr>
          <p:nvPr>
            <p:ph type="body" idx="2"/>
          </p:nvPr>
        </p:nvSpPr>
        <p:spPr>
          <a:xfrm>
            <a:off x="457200" y="1152899"/>
            <a:ext cx="9144000" cy="3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None/>
            </a:pPr>
            <a:r>
              <a:rPr lang="en-US"/>
              <a:t>WHY DO WE NEED STATISTICS? </a:t>
            </a:r>
            <a:endParaRPr/>
          </a:p>
        </p:txBody>
      </p:sp>
      <p:sp>
        <p:nvSpPr>
          <p:cNvPr id="107" name="Google Shape;107;p3"/>
          <p:cNvSpPr txBox="1">
            <a:spLocks noGrp="1"/>
          </p:cNvSpPr>
          <p:nvPr>
            <p:ph type="sldNum" idx="12"/>
          </p:nvPr>
        </p:nvSpPr>
        <p:spPr>
          <a:xfrm>
            <a:off x="6951480" y="7372818"/>
            <a:ext cx="2263140" cy="197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pic>
        <p:nvPicPr>
          <p:cNvPr id="108" name="Google Shape;108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61113" y="2904604"/>
            <a:ext cx="5336175" cy="35539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682387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f80f09ceca_0_5"/>
          <p:cNvSpPr txBox="1">
            <a:spLocks noGrp="1"/>
          </p:cNvSpPr>
          <p:nvPr>
            <p:ph type="sldNum" idx="12"/>
          </p:nvPr>
        </p:nvSpPr>
        <p:spPr>
          <a:xfrm>
            <a:off x="6951480" y="7372818"/>
            <a:ext cx="2263200" cy="1974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pic>
        <p:nvPicPr>
          <p:cNvPr id="115" name="Google Shape;115;gf80f09ceca_0_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6913" y="227675"/>
            <a:ext cx="4344576" cy="313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gf80f09ceca_0_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61013" y="3463325"/>
            <a:ext cx="5106500" cy="35467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177691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4"/>
          <p:cNvSpPr txBox="1">
            <a:spLocks noGrp="1"/>
          </p:cNvSpPr>
          <p:nvPr>
            <p:ph type="title"/>
          </p:nvPr>
        </p:nvSpPr>
        <p:spPr>
          <a:xfrm>
            <a:off x="457200" y="633071"/>
            <a:ext cx="9144000" cy="5198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attrocento Sans"/>
              <a:buNone/>
            </a:pPr>
            <a:r>
              <a:rPr lang="en-US"/>
              <a:t>Univariate vs Bivariate </a:t>
            </a:r>
            <a:endParaRPr/>
          </a:p>
        </p:txBody>
      </p:sp>
      <p:sp>
        <p:nvSpPr>
          <p:cNvPr id="122" name="Google Shape;122;p4"/>
          <p:cNvSpPr txBox="1">
            <a:spLocks noGrp="1"/>
          </p:cNvSpPr>
          <p:nvPr>
            <p:ph type="dt" idx="10"/>
          </p:nvPr>
        </p:nvSpPr>
        <p:spPr>
          <a:xfrm>
            <a:off x="457200" y="163629"/>
            <a:ext cx="2263140" cy="269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September 19, 2019</a:t>
            </a:r>
            <a:endParaRPr/>
          </a:p>
        </p:txBody>
      </p:sp>
      <p:sp>
        <p:nvSpPr>
          <p:cNvPr id="123" name="Google Shape;123;p4"/>
          <p:cNvSpPr txBox="1">
            <a:spLocks noGrp="1"/>
          </p:cNvSpPr>
          <p:nvPr>
            <p:ph type="body" idx="1"/>
          </p:nvPr>
        </p:nvSpPr>
        <p:spPr>
          <a:xfrm>
            <a:off x="457200" y="1423150"/>
            <a:ext cx="9369300" cy="549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45700" anchor="t" anchorCtr="0">
            <a:normAutofit/>
          </a:bodyPr>
          <a:lstStyle/>
          <a:p>
            <a:pPr marL="287338" lvl="0" indent="-322091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ct val="100000"/>
              <a:buChar char="■"/>
            </a:pPr>
            <a:r>
              <a:rPr lang="en-US" sz="2781"/>
              <a:t>Univariate Statistics: the distribution of one variable </a:t>
            </a:r>
            <a:endParaRPr sz="2781"/>
          </a:p>
          <a:p>
            <a:pPr marL="571500" lvl="1" indent="-320503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ct val="100000"/>
              <a:buChar char="▶"/>
            </a:pPr>
            <a:r>
              <a:rPr lang="en-US" sz="2781"/>
              <a:t>Measure of central tendency </a:t>
            </a:r>
            <a:endParaRPr sz="2781"/>
          </a:p>
          <a:p>
            <a:pPr marL="800100" lvl="2" indent="-263353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-US" sz="2781"/>
              <a:t>Mode</a:t>
            </a:r>
            <a:endParaRPr sz="2781"/>
          </a:p>
          <a:p>
            <a:pPr marL="800100" lvl="2" indent="-281133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ct val="114378"/>
              <a:buChar char="●"/>
            </a:pPr>
            <a:r>
              <a:rPr lang="en-US" sz="2781"/>
              <a:t>Mean</a:t>
            </a:r>
            <a:endParaRPr sz="2781"/>
          </a:p>
          <a:p>
            <a:pPr marL="800100" lvl="2" indent="-281133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ct val="114378"/>
              <a:buChar char="●"/>
            </a:pPr>
            <a:r>
              <a:rPr lang="en-US" sz="2781"/>
              <a:t>Median</a:t>
            </a:r>
            <a:endParaRPr sz="2781"/>
          </a:p>
          <a:p>
            <a:pPr marL="571500" lvl="1" indent="-295103" algn="l" rtl="0">
              <a:spcBef>
                <a:spcPts val="1200"/>
              </a:spcBef>
              <a:spcAft>
                <a:spcPts val="0"/>
              </a:spcAft>
              <a:buSzPct val="100000"/>
              <a:buChar char="▶"/>
            </a:pPr>
            <a:r>
              <a:rPr lang="en-US" sz="2781"/>
              <a:t>Measure of dispersion</a:t>
            </a:r>
            <a:endParaRPr sz="2781"/>
          </a:p>
          <a:p>
            <a:pPr marL="800100" lvl="2" indent="-237953" algn="l" rtl="0">
              <a:spcBef>
                <a:spcPts val="1200"/>
              </a:spcBef>
              <a:spcAft>
                <a:spcPts val="0"/>
              </a:spcAft>
              <a:buSzPct val="100000"/>
              <a:buFont typeface="Arial"/>
              <a:buChar char="●"/>
            </a:pPr>
            <a:r>
              <a:rPr lang="en-US" sz="2781"/>
              <a:t>Range</a:t>
            </a:r>
            <a:endParaRPr sz="2781"/>
          </a:p>
          <a:p>
            <a:pPr marL="800100" lvl="2" indent="-255733" algn="l" rtl="0">
              <a:spcBef>
                <a:spcPts val="1200"/>
              </a:spcBef>
              <a:spcAft>
                <a:spcPts val="0"/>
              </a:spcAft>
              <a:buSzPct val="114378"/>
              <a:buChar char="●"/>
            </a:pPr>
            <a:r>
              <a:rPr lang="en-US" sz="2781"/>
              <a:t>Interquartile range (IQR) </a:t>
            </a:r>
            <a:endParaRPr sz="2781"/>
          </a:p>
          <a:p>
            <a:pPr marL="800100" lvl="2" indent="-255733" algn="l" rtl="0">
              <a:spcBef>
                <a:spcPts val="1200"/>
              </a:spcBef>
              <a:spcAft>
                <a:spcPts val="0"/>
              </a:spcAft>
              <a:buSzPct val="114378"/>
              <a:buFont typeface="Arial"/>
              <a:buChar char="●"/>
            </a:pPr>
            <a:r>
              <a:rPr lang="en-US" sz="2781" b="1"/>
              <a:t>Variance </a:t>
            </a:r>
            <a:r>
              <a:rPr lang="en-US" sz="2781"/>
              <a:t>and Standard Deviation</a:t>
            </a:r>
            <a:endParaRPr sz="2781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2781"/>
          </a:p>
          <a:p>
            <a:pPr marL="287337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781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2781"/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4"/>
          <p:cNvSpPr txBox="1">
            <a:spLocks noGrp="1"/>
          </p:cNvSpPr>
          <p:nvPr>
            <p:ph type="sldNum" idx="12"/>
          </p:nvPr>
        </p:nvSpPr>
        <p:spPr>
          <a:xfrm>
            <a:off x="6951480" y="7372818"/>
            <a:ext cx="2263140" cy="197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sp>
        <p:nvSpPr>
          <p:cNvPr id="125" name="Google Shape;125;p4"/>
          <p:cNvSpPr txBox="1"/>
          <p:nvPr/>
        </p:nvSpPr>
        <p:spPr>
          <a:xfrm>
            <a:off x="2594475" y="2728738"/>
            <a:ext cx="8938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>
                <a:highlight>
                  <a:srgbClr val="A4C2F4"/>
                </a:highlight>
                <a:latin typeface="Quattrocento Sans"/>
                <a:ea typeface="Quattrocento Sans"/>
                <a:cs typeface="Quattrocento Sans"/>
                <a:sym typeface="Quattrocento Sans"/>
              </a:rPr>
              <a:t>2   2   3   5   8   10  15  22</a:t>
            </a:r>
            <a:endParaRPr sz="3400">
              <a:highlight>
                <a:srgbClr val="A4C2F4"/>
              </a:highlight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26" name="Google Shape;126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94475" y="5012575"/>
            <a:ext cx="5797999" cy="1906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112849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f80f09ceca_0_17"/>
          <p:cNvSpPr txBox="1">
            <a:spLocks noGrp="1"/>
          </p:cNvSpPr>
          <p:nvPr>
            <p:ph type="title"/>
          </p:nvPr>
        </p:nvSpPr>
        <p:spPr>
          <a:xfrm>
            <a:off x="457200" y="633071"/>
            <a:ext cx="9144000" cy="5199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attrocento Sans"/>
              <a:buNone/>
            </a:pPr>
            <a:r>
              <a:rPr lang="en-US"/>
              <a:t>Univariate vs Bivariate </a:t>
            </a:r>
            <a:endParaRPr/>
          </a:p>
        </p:txBody>
      </p:sp>
      <p:sp>
        <p:nvSpPr>
          <p:cNvPr id="133" name="Google Shape;133;gf80f09ceca_0_17"/>
          <p:cNvSpPr txBox="1">
            <a:spLocks noGrp="1"/>
          </p:cNvSpPr>
          <p:nvPr>
            <p:ph type="body" idx="1"/>
          </p:nvPr>
        </p:nvSpPr>
        <p:spPr>
          <a:xfrm>
            <a:off x="457200" y="1786691"/>
            <a:ext cx="9144000" cy="4707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87337" lvl="0" indent="-305234" algn="l" rtl="0">
              <a:spcBef>
                <a:spcPts val="0"/>
              </a:spcBef>
              <a:spcAft>
                <a:spcPts val="0"/>
              </a:spcAft>
              <a:buSzPts val="1682"/>
              <a:buChar char="■"/>
            </a:pPr>
            <a:r>
              <a:rPr lang="en-US" sz="1681"/>
              <a:t>Bivariate Statistics: the distribution of two variables</a:t>
            </a:r>
            <a:endParaRPr sz="1681"/>
          </a:p>
          <a:p>
            <a:pPr marL="287337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81"/>
          </a:p>
          <a:p>
            <a:pPr marL="571500" lvl="1" indent="-278247" algn="l" rtl="0">
              <a:spcBef>
                <a:spcPts val="0"/>
              </a:spcBef>
              <a:spcAft>
                <a:spcPts val="0"/>
              </a:spcAft>
              <a:buSzPts val="1682"/>
              <a:buChar char="▶"/>
            </a:pPr>
            <a:r>
              <a:rPr lang="en-US" sz="1681"/>
              <a:t>Covariance, Correlation </a:t>
            </a:r>
            <a:endParaRPr sz="1681"/>
          </a:p>
          <a:p>
            <a:pPr marL="800100" lvl="2" indent="-221097" algn="l" rtl="0">
              <a:spcBef>
                <a:spcPts val="0"/>
              </a:spcBef>
              <a:spcAft>
                <a:spcPts val="0"/>
              </a:spcAft>
              <a:buSzPts val="1682"/>
              <a:buChar char="●"/>
            </a:pPr>
            <a:r>
              <a:rPr lang="en-US" sz="1681"/>
              <a:t>Covariance: direction of the linear relationship between two variables </a:t>
            </a:r>
            <a:endParaRPr sz="300"/>
          </a:p>
        </p:txBody>
      </p:sp>
      <p:sp>
        <p:nvSpPr>
          <p:cNvPr id="134" name="Google Shape;134;gf80f09ceca_0_17"/>
          <p:cNvSpPr txBox="1">
            <a:spLocks noGrp="1"/>
          </p:cNvSpPr>
          <p:nvPr>
            <p:ph type="sldNum" idx="12"/>
          </p:nvPr>
        </p:nvSpPr>
        <p:spPr>
          <a:xfrm>
            <a:off x="6951480" y="7372818"/>
            <a:ext cx="2263200" cy="1974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pic>
        <p:nvPicPr>
          <p:cNvPr id="135" name="Google Shape;135;gf80f09ceca_0_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900" y="3401750"/>
            <a:ext cx="6016825" cy="274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gf80f09ceca_0_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64125" y="4171075"/>
            <a:ext cx="4130190" cy="886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811974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f80f09ceca_0_37"/>
          <p:cNvSpPr txBox="1">
            <a:spLocks noGrp="1"/>
          </p:cNvSpPr>
          <p:nvPr>
            <p:ph type="title"/>
          </p:nvPr>
        </p:nvSpPr>
        <p:spPr>
          <a:xfrm>
            <a:off x="457200" y="633071"/>
            <a:ext cx="9144000" cy="5199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	Correlation</a:t>
            </a:r>
            <a:endParaRPr/>
          </a:p>
        </p:txBody>
      </p:sp>
      <p:sp>
        <p:nvSpPr>
          <p:cNvPr id="143" name="Google Shape;143;gf80f09ceca_0_37"/>
          <p:cNvSpPr txBox="1">
            <a:spLocks noGrp="1"/>
          </p:cNvSpPr>
          <p:nvPr>
            <p:ph type="body" idx="1"/>
          </p:nvPr>
        </p:nvSpPr>
        <p:spPr>
          <a:xfrm>
            <a:off x="457200" y="1786691"/>
            <a:ext cx="9144000" cy="4707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SzPts val="2000"/>
              <a:buChar char="■"/>
            </a:pPr>
            <a:r>
              <a:rPr lang="en-US" sz="1600"/>
              <a:t>Pearson Correlation: linear relationship between two variables, strength</a:t>
            </a:r>
            <a:endParaRPr sz="1600"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▶"/>
            </a:pPr>
            <a:r>
              <a:rPr lang="en-US" sz="1600"/>
              <a:t>If cor = -1: negative relationship </a:t>
            </a:r>
            <a:endParaRPr sz="1600"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▶"/>
            </a:pPr>
            <a:r>
              <a:rPr lang="en-US" sz="1600"/>
              <a:t>  If cor = 0: no relationship </a:t>
            </a:r>
            <a:endParaRPr sz="1600"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▶"/>
            </a:pPr>
            <a:r>
              <a:rPr lang="en-US" sz="1600"/>
              <a:t>If cor = 1: positive relationship </a:t>
            </a:r>
            <a:endParaRPr sz="16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6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6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6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6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6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600"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/>
          </a:p>
        </p:txBody>
      </p:sp>
      <p:sp>
        <p:nvSpPr>
          <p:cNvPr id="144" name="Google Shape;144;gf80f09ceca_0_37"/>
          <p:cNvSpPr txBox="1">
            <a:spLocks noGrp="1"/>
          </p:cNvSpPr>
          <p:nvPr>
            <p:ph type="body" idx="2"/>
          </p:nvPr>
        </p:nvSpPr>
        <p:spPr>
          <a:xfrm>
            <a:off x="457200" y="1162149"/>
            <a:ext cx="9144000" cy="3999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 lnSpcReduction="10000"/>
          </a:bodyPr>
          <a:lstStyle/>
          <a:p>
            <a:pPr marL="0" lvl="0" indent="0" algn="ct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/>
              <a:t>PEARSON VS SPEARMAN</a:t>
            </a:r>
            <a:endParaRPr/>
          </a:p>
        </p:txBody>
      </p:sp>
      <p:sp>
        <p:nvSpPr>
          <p:cNvPr id="145" name="Google Shape;145;gf80f09ceca_0_37"/>
          <p:cNvSpPr txBox="1">
            <a:spLocks noGrp="1"/>
          </p:cNvSpPr>
          <p:nvPr>
            <p:ph type="sldNum" idx="12"/>
          </p:nvPr>
        </p:nvSpPr>
        <p:spPr>
          <a:xfrm>
            <a:off x="6951480" y="7372818"/>
            <a:ext cx="2263200" cy="1974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pic>
        <p:nvPicPr>
          <p:cNvPr id="146" name="Google Shape;146;gf80f09ceca_0_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3950" y="3114675"/>
            <a:ext cx="4076700" cy="15430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340890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QMI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1D5787"/>
      </a:accent1>
      <a:accent2>
        <a:srgbClr val="153261"/>
      </a:accent2>
      <a:accent3>
        <a:srgbClr val="5086DE"/>
      </a:accent3>
      <a:accent4>
        <a:srgbClr val="6D8DC1"/>
      </a:accent4>
      <a:accent5>
        <a:srgbClr val="DE2226"/>
      </a:accent5>
      <a:accent6>
        <a:srgbClr val="C90303"/>
      </a:accent6>
      <a:hlink>
        <a:srgbClr val="5086DE"/>
      </a:hlink>
      <a:folHlink>
        <a:srgbClr val="6D8DC1"/>
      </a:folHlink>
    </a:clrScheme>
    <a:fontScheme name="Custom 1">
      <a:majorFont>
        <a:latin typeface="Segoe UI Light"/>
        <a:ea typeface=""/>
        <a:cs typeface=""/>
      </a:majorFont>
      <a:minorFont>
        <a:latin typeface="Segoe UI Ligh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845</TotalTime>
  <Words>2895</Words>
  <Application>Microsoft Macintosh PowerPoint</Application>
  <PresentationFormat>Custom</PresentationFormat>
  <Paragraphs>301</Paragraphs>
  <Slides>25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4" baseType="lpstr">
      <vt:lpstr>Arial</vt:lpstr>
      <vt:lpstr>Calibri</vt:lpstr>
      <vt:lpstr>Cambria Math</vt:lpstr>
      <vt:lpstr>Noto Sans Symbols</vt:lpstr>
      <vt:lpstr>Quattrocento Sans</vt:lpstr>
      <vt:lpstr>Segoe UI Light</vt:lpstr>
      <vt:lpstr>Wingdings</vt:lpstr>
      <vt:lpstr>Wingdings 3</vt:lpstr>
      <vt:lpstr>Office Theme</vt:lpstr>
      <vt:lpstr>General Meeting #6</vt:lpstr>
      <vt:lpstr>Before Breakout Meetings</vt:lpstr>
      <vt:lpstr>Reminders for this Coming Week</vt:lpstr>
      <vt:lpstr>Introduction to Statistical Measures</vt:lpstr>
      <vt:lpstr>Basics</vt:lpstr>
      <vt:lpstr>PowerPoint Presentation</vt:lpstr>
      <vt:lpstr>Univariate vs Bivariate </vt:lpstr>
      <vt:lpstr>Univariate vs Bivariate </vt:lpstr>
      <vt:lpstr> Correlation</vt:lpstr>
      <vt:lpstr>Summary</vt:lpstr>
      <vt:lpstr>Continuous Distribution</vt:lpstr>
      <vt:lpstr>Further Introduction to How to View the Market</vt:lpstr>
      <vt:lpstr>Review from Last Week</vt:lpstr>
      <vt:lpstr>A Random Walk</vt:lpstr>
      <vt:lpstr>Stock Autocorrelation</vt:lpstr>
      <vt:lpstr>Expected Returns</vt:lpstr>
      <vt:lpstr>Black Swan Events</vt:lpstr>
      <vt:lpstr>Semi-Strong Form Anomalies (Part 1)</vt:lpstr>
      <vt:lpstr>Examining Liquidity Risk</vt:lpstr>
      <vt:lpstr>Semi-Strong Form Anomalies (Part 2)</vt:lpstr>
      <vt:lpstr>Introduction to Factors</vt:lpstr>
      <vt:lpstr>Additional Measures of Risk</vt:lpstr>
      <vt:lpstr>Frictions in the Market</vt:lpstr>
      <vt:lpstr>Our New Market View</vt:lpstr>
      <vt:lpstr>Citations</vt:lpstr>
    </vt:vector>
  </TitlesOfParts>
  <Company>Evercore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Cheng, Catherine</dc:creator>
  <cp:lastModifiedBy>Alexander Nelson</cp:lastModifiedBy>
  <cp:revision>57</cp:revision>
  <dcterms:created xsi:type="dcterms:W3CDTF">2019-07-31T14:17:10Z</dcterms:created>
  <dcterms:modified xsi:type="dcterms:W3CDTF">2021-10-13T01:41:15Z</dcterms:modified>
</cp:coreProperties>
</file>